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D5F8C5F-CEFA-4589-A7BE-BFEA5202580C}">
  <a:tblStyle styleId="{DD5F8C5F-CEFA-4589-A7BE-BFEA5202580C}"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103" d="100"/>
          <a:sy n="103" d="100"/>
        </p:scale>
        <p:origin x="-176" y="-10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035535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34833dc611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34833dc611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34833dc611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34833dc611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Georgia"/>
              <a:buChar char="●"/>
            </a:pPr>
            <a:r>
              <a:rPr lang="en" sz="1500">
                <a:solidFill>
                  <a:schemeClr val="dk1"/>
                </a:solidFill>
                <a:latin typeface="Georgia"/>
                <a:ea typeface="Georgia"/>
                <a:cs typeface="Georgia"/>
                <a:sym typeface="Georgia"/>
              </a:rPr>
              <a:t>What information do we get from the source box?</a:t>
            </a:r>
            <a:endParaRPr sz="1500">
              <a:solidFill>
                <a:schemeClr val="dk1"/>
              </a:solidFill>
              <a:latin typeface="Georgia"/>
              <a:ea typeface="Georgia"/>
              <a:cs typeface="Georgia"/>
              <a:sym typeface="Georgia"/>
            </a:endParaRPr>
          </a:p>
          <a:p>
            <a:pPr marL="457200" lvl="0" indent="-323850" algn="l" rtl="0">
              <a:spcBef>
                <a:spcPts val="0"/>
              </a:spcBef>
              <a:spcAft>
                <a:spcPts val="0"/>
              </a:spcAft>
              <a:buClr>
                <a:schemeClr val="dk1"/>
              </a:buClr>
              <a:buSzPts val="1500"/>
              <a:buFont typeface="Georgia"/>
              <a:buChar char="●"/>
            </a:pPr>
            <a:r>
              <a:rPr lang="en" sz="1500">
                <a:solidFill>
                  <a:schemeClr val="dk1"/>
                </a:solidFill>
                <a:latin typeface="Georgia"/>
                <a:ea typeface="Georgia"/>
                <a:cs typeface="Georgia"/>
                <a:sym typeface="Georgia"/>
              </a:rPr>
              <a:t>Which of these sentences are “quotable”? </a:t>
            </a:r>
            <a:endParaRPr sz="1500">
              <a:solidFill>
                <a:schemeClr val="dk1"/>
              </a:solidFill>
              <a:latin typeface="Georgia"/>
              <a:ea typeface="Georgia"/>
              <a:cs typeface="Georgia"/>
              <a:sym typeface="Georgia"/>
            </a:endParaRPr>
          </a:p>
          <a:p>
            <a:pPr marL="457200" lvl="0" indent="-323850" algn="l" rtl="0">
              <a:spcBef>
                <a:spcPts val="0"/>
              </a:spcBef>
              <a:spcAft>
                <a:spcPts val="0"/>
              </a:spcAft>
              <a:buClr>
                <a:schemeClr val="dk1"/>
              </a:buClr>
              <a:buSzPts val="1500"/>
              <a:buFont typeface="Georgia"/>
              <a:buChar char="●"/>
            </a:pPr>
            <a:r>
              <a:rPr lang="en" sz="1500">
                <a:solidFill>
                  <a:schemeClr val="dk1"/>
                </a:solidFill>
                <a:highlight>
                  <a:srgbClr val="FFFF00"/>
                </a:highlight>
                <a:latin typeface="Georgia"/>
                <a:ea typeface="Georgia"/>
                <a:cs typeface="Georgia"/>
                <a:sym typeface="Georgia"/>
              </a:rPr>
              <a:t>Write a claim statement using a THAT clause.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3499f568de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3499f568de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Georgia"/>
              <a:buChar char="●"/>
            </a:pPr>
            <a:r>
              <a:rPr lang="en" sz="1500">
                <a:solidFill>
                  <a:schemeClr val="dk1"/>
                </a:solidFill>
                <a:latin typeface="Georgia"/>
                <a:ea typeface="Georgia"/>
                <a:cs typeface="Georgia"/>
                <a:sym typeface="Georgia"/>
              </a:rPr>
              <a:t>What information do we get from the source box?</a:t>
            </a:r>
            <a:endParaRPr sz="1500">
              <a:solidFill>
                <a:schemeClr val="dk1"/>
              </a:solidFill>
              <a:latin typeface="Georgia"/>
              <a:ea typeface="Georgia"/>
              <a:cs typeface="Georgia"/>
              <a:sym typeface="Georgia"/>
            </a:endParaRPr>
          </a:p>
          <a:p>
            <a:pPr marL="457200" lvl="0" indent="-323850" algn="l" rtl="0">
              <a:spcBef>
                <a:spcPts val="0"/>
              </a:spcBef>
              <a:spcAft>
                <a:spcPts val="0"/>
              </a:spcAft>
              <a:buClr>
                <a:schemeClr val="dk1"/>
              </a:buClr>
              <a:buSzPts val="1500"/>
              <a:buFont typeface="Georgia"/>
              <a:buChar char="●"/>
            </a:pPr>
            <a:r>
              <a:rPr lang="en" sz="1500">
                <a:solidFill>
                  <a:schemeClr val="dk1"/>
                </a:solidFill>
                <a:latin typeface="Georgia"/>
                <a:ea typeface="Georgia"/>
                <a:cs typeface="Georgia"/>
                <a:sym typeface="Georgia"/>
              </a:rPr>
              <a:t>Which of these sentences are “quotable”? </a:t>
            </a:r>
            <a:endParaRPr sz="1500">
              <a:solidFill>
                <a:schemeClr val="dk1"/>
              </a:solidFill>
              <a:latin typeface="Georgia"/>
              <a:ea typeface="Georgia"/>
              <a:cs typeface="Georgia"/>
              <a:sym typeface="Georgia"/>
            </a:endParaRPr>
          </a:p>
          <a:p>
            <a:pPr marL="457200" lvl="0" indent="-323850" algn="l" rtl="0">
              <a:spcBef>
                <a:spcPts val="0"/>
              </a:spcBef>
              <a:spcAft>
                <a:spcPts val="0"/>
              </a:spcAft>
              <a:buClr>
                <a:schemeClr val="dk1"/>
              </a:buClr>
              <a:buSzPts val="1500"/>
              <a:buFont typeface="Georgia"/>
              <a:buChar char="●"/>
            </a:pPr>
            <a:r>
              <a:rPr lang="en" sz="1500">
                <a:solidFill>
                  <a:schemeClr val="dk1"/>
                </a:solidFill>
                <a:highlight>
                  <a:srgbClr val="FFFF00"/>
                </a:highlight>
                <a:latin typeface="Georgia"/>
                <a:ea typeface="Georgia"/>
                <a:cs typeface="Georgia"/>
                <a:sym typeface="Georgia"/>
              </a:rPr>
              <a:t>Write a claim statement using a THAT clause.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3499f568de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3499f568de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Georgia"/>
              <a:buChar char="●"/>
            </a:pPr>
            <a:r>
              <a:rPr lang="en" sz="1500">
                <a:solidFill>
                  <a:schemeClr val="dk1"/>
                </a:solidFill>
                <a:latin typeface="Georgia"/>
                <a:ea typeface="Georgia"/>
                <a:cs typeface="Georgia"/>
                <a:sym typeface="Georgia"/>
              </a:rPr>
              <a:t>What information do we get from the source box?</a:t>
            </a:r>
            <a:endParaRPr sz="1500">
              <a:solidFill>
                <a:schemeClr val="dk1"/>
              </a:solidFill>
              <a:latin typeface="Georgia"/>
              <a:ea typeface="Georgia"/>
              <a:cs typeface="Georgia"/>
              <a:sym typeface="Georgia"/>
            </a:endParaRPr>
          </a:p>
          <a:p>
            <a:pPr marL="457200" lvl="0" indent="-323850" algn="l" rtl="0">
              <a:spcBef>
                <a:spcPts val="0"/>
              </a:spcBef>
              <a:spcAft>
                <a:spcPts val="0"/>
              </a:spcAft>
              <a:buClr>
                <a:schemeClr val="dk1"/>
              </a:buClr>
              <a:buSzPts val="1500"/>
              <a:buFont typeface="Georgia"/>
              <a:buChar char="●"/>
            </a:pPr>
            <a:r>
              <a:rPr lang="en" sz="1500">
                <a:solidFill>
                  <a:schemeClr val="dk1"/>
                </a:solidFill>
                <a:latin typeface="Georgia"/>
                <a:ea typeface="Georgia"/>
                <a:cs typeface="Georgia"/>
                <a:sym typeface="Georgia"/>
              </a:rPr>
              <a:t>Which of these sentences are “quotable”? </a:t>
            </a:r>
            <a:endParaRPr sz="1500">
              <a:solidFill>
                <a:schemeClr val="dk1"/>
              </a:solidFill>
              <a:latin typeface="Georgia"/>
              <a:ea typeface="Georgia"/>
              <a:cs typeface="Georgia"/>
              <a:sym typeface="Georgia"/>
            </a:endParaRPr>
          </a:p>
          <a:p>
            <a:pPr marL="457200" lvl="0" indent="-323850" algn="l" rtl="0">
              <a:spcBef>
                <a:spcPts val="0"/>
              </a:spcBef>
              <a:spcAft>
                <a:spcPts val="0"/>
              </a:spcAft>
              <a:buClr>
                <a:schemeClr val="dk1"/>
              </a:buClr>
              <a:buSzPts val="1500"/>
              <a:buFont typeface="Georgia"/>
              <a:buChar char="●"/>
            </a:pPr>
            <a:r>
              <a:rPr lang="en" sz="1500">
                <a:solidFill>
                  <a:schemeClr val="dk1"/>
                </a:solidFill>
                <a:highlight>
                  <a:srgbClr val="FFFF00"/>
                </a:highlight>
                <a:latin typeface="Georgia"/>
                <a:ea typeface="Georgia"/>
                <a:cs typeface="Georgia"/>
                <a:sym typeface="Georgia"/>
              </a:rPr>
              <a:t>Write a claim statement using a THAT clause.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3499f568de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3499f568de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Georgia"/>
              <a:buChar char="●"/>
            </a:pPr>
            <a:r>
              <a:rPr lang="en" sz="1500">
                <a:solidFill>
                  <a:schemeClr val="dk1"/>
                </a:solidFill>
                <a:latin typeface="Georgia"/>
                <a:ea typeface="Georgia"/>
                <a:cs typeface="Georgia"/>
                <a:sym typeface="Georgia"/>
              </a:rPr>
              <a:t>What information do we get from the source box?</a:t>
            </a:r>
            <a:endParaRPr sz="1500">
              <a:solidFill>
                <a:schemeClr val="dk1"/>
              </a:solidFill>
              <a:latin typeface="Georgia"/>
              <a:ea typeface="Georgia"/>
              <a:cs typeface="Georgia"/>
              <a:sym typeface="Georgia"/>
            </a:endParaRPr>
          </a:p>
          <a:p>
            <a:pPr marL="457200" lvl="0" indent="-323850" algn="l" rtl="0">
              <a:spcBef>
                <a:spcPts val="0"/>
              </a:spcBef>
              <a:spcAft>
                <a:spcPts val="0"/>
              </a:spcAft>
              <a:buClr>
                <a:schemeClr val="dk1"/>
              </a:buClr>
              <a:buSzPts val="1500"/>
              <a:buFont typeface="Georgia"/>
              <a:buChar char="●"/>
            </a:pPr>
            <a:r>
              <a:rPr lang="en" sz="1500">
                <a:solidFill>
                  <a:schemeClr val="dk1"/>
                </a:solidFill>
                <a:latin typeface="Georgia"/>
                <a:ea typeface="Georgia"/>
                <a:cs typeface="Georgia"/>
                <a:sym typeface="Georgia"/>
              </a:rPr>
              <a:t>Which of these sentences are “quotable”? </a:t>
            </a:r>
            <a:endParaRPr sz="1500">
              <a:solidFill>
                <a:schemeClr val="dk1"/>
              </a:solidFill>
              <a:latin typeface="Georgia"/>
              <a:ea typeface="Georgia"/>
              <a:cs typeface="Georgia"/>
              <a:sym typeface="Georgia"/>
            </a:endParaRPr>
          </a:p>
          <a:p>
            <a:pPr marL="457200" lvl="0" indent="-323850" algn="l" rtl="0">
              <a:spcBef>
                <a:spcPts val="0"/>
              </a:spcBef>
              <a:spcAft>
                <a:spcPts val="0"/>
              </a:spcAft>
              <a:buClr>
                <a:schemeClr val="dk1"/>
              </a:buClr>
              <a:buSzPts val="1500"/>
              <a:buFont typeface="Georgia"/>
              <a:buChar char="●"/>
            </a:pPr>
            <a:r>
              <a:rPr lang="en" sz="1500">
                <a:solidFill>
                  <a:schemeClr val="dk1"/>
                </a:solidFill>
                <a:highlight>
                  <a:srgbClr val="FFFF00"/>
                </a:highlight>
                <a:latin typeface="Georgia"/>
                <a:ea typeface="Georgia"/>
                <a:cs typeface="Georgia"/>
                <a:sym typeface="Georgia"/>
              </a:rPr>
              <a:t>Write a claim statement using a THAT clause.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34833dc611_0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34833dc611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3499f568de_1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3499f568de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499f568de_1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3499f568de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34833dc611_0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34833dc611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34833dc611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34833dc611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9caa5cf1c6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9caa5cf1c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4833dc611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4833dc611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5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read critically?</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form opinions and articulate them in writing?</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cull through sources to find the best sources for your purpose?</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identify source information in a citation?</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use sources to define, support and refute your own arguments? </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differentiate between summary and synthesis?</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imbed quotations into your paragraphs?</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write a thesis that articulate your argument without rephrasing the prompt?</a:t>
            </a:r>
            <a:endParaRPr sz="20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5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34833dc611_0_3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34833dc611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34833dc611_0_2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34833dc611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34833dc611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34833dc61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34833dc611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34833dc611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5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read critically?</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form opinions and articulate them in writing?</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cull through sources to find the best sources for your purpose?</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identify source information in a citation?</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use sources to define, support and refute your own arguments? </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differentiate between summary and synthesis?</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imbed quotations into your paragraphs?</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write a thesis that articulate your argument without rephrasing the prompt?</a:t>
            </a:r>
            <a:endParaRPr sz="20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5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34833dc611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34833dc611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5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read critically?</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form opinions and articulate them in writing?</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cull through sources to find the best sources for your purpose?</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identify source information in a citation?</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use sources to define, support and refute your own arguments? </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differentiate between summary and synthesis?</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imbed quotations into your paragraphs?</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write a thesis that articulate your argument without rephrasing the prompt?</a:t>
            </a:r>
            <a:endParaRPr sz="20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5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34833dc611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34833dc611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34833dc611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34833dc611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34833dc611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34833dc61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5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read critically?</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form opinions and articulate them in writing?</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cull through sources to find the best sources for your purpose?</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identify source information in a citation?</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use sources to define, support and refute your own arguments? </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differentiate between summary and synthesis?</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imbed quotations into your paragraphs?</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write a thesis that articulate your argument without rephrasing the prompt?</a:t>
            </a:r>
            <a:endParaRPr sz="20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5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4833dc611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4833dc611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Georgia"/>
              <a:buChar char="●"/>
            </a:pPr>
            <a:r>
              <a:rPr lang="en" sz="1500">
                <a:solidFill>
                  <a:schemeClr val="dk1"/>
                </a:solidFill>
                <a:latin typeface="Georgia"/>
                <a:ea typeface="Georgia"/>
                <a:cs typeface="Georgia"/>
                <a:sym typeface="Georgia"/>
              </a:rPr>
              <a:t>What information do we get from the source box?</a:t>
            </a:r>
            <a:endParaRPr sz="1500">
              <a:solidFill>
                <a:schemeClr val="dk1"/>
              </a:solidFill>
              <a:latin typeface="Georgia"/>
              <a:ea typeface="Georgia"/>
              <a:cs typeface="Georgia"/>
              <a:sym typeface="Georgia"/>
            </a:endParaRPr>
          </a:p>
          <a:p>
            <a:pPr marL="457200" lvl="0" indent="-323850" algn="l" rtl="0">
              <a:spcBef>
                <a:spcPts val="0"/>
              </a:spcBef>
              <a:spcAft>
                <a:spcPts val="0"/>
              </a:spcAft>
              <a:buClr>
                <a:schemeClr val="dk1"/>
              </a:buClr>
              <a:buSzPts val="1500"/>
              <a:buFont typeface="Georgia"/>
              <a:buChar char="●"/>
            </a:pPr>
            <a:r>
              <a:rPr lang="en" sz="1500">
                <a:solidFill>
                  <a:schemeClr val="dk1"/>
                </a:solidFill>
                <a:latin typeface="Georgia"/>
                <a:ea typeface="Georgia"/>
                <a:cs typeface="Georgia"/>
                <a:sym typeface="Georgia"/>
              </a:rPr>
              <a:t>Write a claim for this political cartoon using a rhetorically accurate verb and a THAT clause.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34833dc611_0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34833dc611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5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read critically?</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form opinions and articulate them in writing?</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cull through sources to find the best sources for your purpose?</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identify source information in a citation?</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use sources to define, support and refute your own arguments? </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differentiate between summary and synthesis?</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imbed quotations into your paragraphs?</a:t>
            </a:r>
            <a:endParaRPr sz="2000">
              <a:solidFill>
                <a:schemeClr val="dk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Can you write a thesis that articulate your argument without rephrasing the prompt?</a:t>
            </a:r>
            <a:endParaRPr sz="20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5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docs.google.com/document/d/11fpbczyKOWXbKKit1OerALZceqWKVMj80mwal-2Dt8I/edit?usp=sharing" TargetMode="External"/><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ogerebert.com/reviews/great-movie-bonnie-and-clyde-1967" TargetMode="External"/><Relationship Id="rId4" Type="http://schemas.openxmlformats.org/officeDocument/2006/relationships/hyperlink" Target="https://www.rogerebert.com/reviews/great-movie-cries-and-whispers-1972" TargetMode="External"/><Relationship Id="rId5" Type="http://schemas.openxmlformats.org/officeDocument/2006/relationships/hyperlink" Target="https://www.rogerebert.com/reviews/great-movie-jaws-1975" TargetMode="External"/><Relationship Id="rId6" Type="http://schemas.openxmlformats.org/officeDocument/2006/relationships/hyperlink" Target="https://www.rogerebert.com/reviews/great-movie-taxi-driver-1976" TargetMode="External"/><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hyperlink" Target="https://drive.google.com/file/d/1gZ_WAPGZr6XsvqrxUK3_UNhQ_w9a-FKs/view?usp=shar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www.youtube.com/watch?v=dmfzc-G2g0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r="14813"/>
          <a:stretch/>
        </p:blipFill>
        <p:spPr>
          <a:xfrm>
            <a:off x="0" y="0"/>
            <a:ext cx="9144000" cy="5143500"/>
          </a:xfrm>
          <a:prstGeom prst="rect">
            <a:avLst/>
          </a:prstGeom>
          <a:noFill/>
          <a:ln>
            <a:noFill/>
          </a:ln>
        </p:spPr>
      </p:pic>
      <p:sp>
        <p:nvSpPr>
          <p:cNvPr id="55" name="Google Shape;55;p13"/>
          <p:cNvSpPr txBox="1"/>
          <p:nvPr/>
        </p:nvSpPr>
        <p:spPr>
          <a:xfrm>
            <a:off x="5224100" y="456600"/>
            <a:ext cx="34647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rgbClr val="FFE599"/>
                </a:solidFill>
                <a:latin typeface="Merriweather"/>
                <a:ea typeface="Merriweather"/>
                <a:cs typeface="Merriweather"/>
                <a:sym typeface="Merriweather"/>
              </a:rPr>
              <a:t>Revenge of the Synthesis</a:t>
            </a:r>
            <a:endParaRPr sz="2100">
              <a:solidFill>
                <a:srgbClr val="FFE599"/>
              </a:solidFill>
              <a:latin typeface="Merriweather"/>
              <a:ea typeface="Merriweather"/>
              <a:cs typeface="Merriweather"/>
              <a:sym typeface="Merriweather"/>
            </a:endParaRPr>
          </a:p>
        </p:txBody>
      </p:sp>
      <p:sp>
        <p:nvSpPr>
          <p:cNvPr id="56" name="Google Shape;56;p13"/>
          <p:cNvSpPr txBox="1"/>
          <p:nvPr/>
        </p:nvSpPr>
        <p:spPr>
          <a:xfrm>
            <a:off x="5492675" y="4525750"/>
            <a:ext cx="3370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u="sng">
                <a:solidFill>
                  <a:schemeClr val="hlink"/>
                </a:solidFill>
                <a:hlinkClick r:id="rId4"/>
              </a:rPr>
              <a:t>Star Wars Synthesis Prompt</a:t>
            </a:r>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31"/>
        <p:cNvGrpSpPr/>
        <p:nvPr/>
      </p:nvGrpSpPr>
      <p:grpSpPr>
        <a:xfrm>
          <a:off x="0" y="0"/>
          <a:ext cx="0" cy="0"/>
          <a:chOff x="0" y="0"/>
          <a:chExt cx="0" cy="0"/>
        </a:xfrm>
      </p:grpSpPr>
      <p:sp>
        <p:nvSpPr>
          <p:cNvPr id="132" name="Google Shape;132;p22"/>
          <p:cNvSpPr txBox="1"/>
          <p:nvPr/>
        </p:nvSpPr>
        <p:spPr>
          <a:xfrm>
            <a:off x="5075650" y="109050"/>
            <a:ext cx="3895800" cy="47253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z="900" i="1">
                <a:latin typeface="Times New Roman"/>
                <a:ea typeface="Times New Roman"/>
                <a:cs typeface="Times New Roman"/>
                <a:sym typeface="Times New Roman"/>
              </a:rPr>
              <a:t>      Film review </a:t>
            </a:r>
            <a:endParaRPr sz="900" i="1">
              <a:latin typeface="Times New Roman"/>
              <a:ea typeface="Times New Roman"/>
              <a:cs typeface="Times New Roman"/>
              <a:sym typeface="Times New Roman"/>
            </a:endParaRPr>
          </a:p>
          <a:p>
            <a:pPr marL="0" lvl="0" indent="0" algn="l" rtl="0">
              <a:spcBef>
                <a:spcPts val="0"/>
              </a:spcBef>
              <a:spcAft>
                <a:spcPts val="0"/>
              </a:spcAft>
              <a:buNone/>
            </a:pPr>
            <a:endParaRPr/>
          </a:p>
          <a:p>
            <a:pPr marL="0" lvl="0" indent="457200" algn="l" rtl="0">
              <a:lnSpc>
                <a:spcPct val="115000"/>
              </a:lnSpc>
              <a:spcBef>
                <a:spcPts val="0"/>
              </a:spcBef>
              <a:spcAft>
                <a:spcPts val="0"/>
              </a:spcAft>
              <a:buClr>
                <a:schemeClr val="dk1"/>
              </a:buClr>
              <a:buSzPts val="1100"/>
              <a:buFont typeface="Arial"/>
              <a:buNone/>
            </a:pPr>
            <a:r>
              <a:rPr lang="en" sz="900">
                <a:solidFill>
                  <a:schemeClr val="dk1"/>
                </a:solidFill>
                <a:highlight>
                  <a:srgbClr val="FFFFFF"/>
                </a:highlight>
                <a:latin typeface="Times New Roman"/>
                <a:ea typeface="Times New Roman"/>
                <a:cs typeface="Times New Roman"/>
                <a:sym typeface="Times New Roman"/>
              </a:rPr>
              <a:t>Every once in a while I have what I think of as an out-of-the-body experience at a movie. When the ESP people use a phrase like that, they're referring to the sensation of the mind actually leaving the body and spiriting itself off to China or Peoria or a galaxy far, far away. When I use the phrase, I simply mean that my imagination has forgotten it is actually present in a movie theater and thinks it's up there on the screen. In a curious sense, the events in the movie seem real, and I seem to be a part of them.</a:t>
            </a:r>
            <a:endParaRPr sz="900">
              <a:solidFill>
                <a:schemeClr val="dk1"/>
              </a:solidFill>
              <a:highlight>
                <a:srgbClr val="FFFFFF"/>
              </a:highlight>
              <a:latin typeface="Times New Roman"/>
              <a:ea typeface="Times New Roman"/>
              <a:cs typeface="Times New Roman"/>
              <a:sym typeface="Times New Roman"/>
            </a:endParaRPr>
          </a:p>
          <a:p>
            <a:pPr marL="0" lvl="0" indent="457200" algn="l" rtl="0">
              <a:lnSpc>
                <a:spcPct val="115000"/>
              </a:lnSpc>
              <a:spcBef>
                <a:spcPts val="0"/>
              </a:spcBef>
              <a:spcAft>
                <a:spcPts val="0"/>
              </a:spcAft>
              <a:buClr>
                <a:schemeClr val="dk1"/>
              </a:buClr>
              <a:buSzPts val="1100"/>
              <a:buFont typeface="Arial"/>
              <a:buNone/>
            </a:pPr>
            <a:r>
              <a:rPr lang="en" sz="900">
                <a:solidFill>
                  <a:schemeClr val="dk1"/>
                </a:solidFill>
                <a:highlight>
                  <a:srgbClr val="FFFFFF"/>
                </a:highlight>
                <a:latin typeface="Times New Roman"/>
                <a:ea typeface="Times New Roman"/>
                <a:cs typeface="Times New Roman"/>
                <a:sym typeface="Times New Roman"/>
              </a:rPr>
              <a:t>"Star Wars" works like that. My list of other out-of-the-body films is a short and odd one, ranging from the artistry of "</a:t>
            </a:r>
            <a:r>
              <a:rPr lang="en" sz="900">
                <a:solidFill>
                  <a:schemeClr val="dk1"/>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Bonnie and Clyde</a:t>
            </a:r>
            <a:r>
              <a:rPr lang="en" sz="900">
                <a:solidFill>
                  <a:schemeClr val="dk1"/>
                </a:solidFill>
                <a:highlight>
                  <a:srgbClr val="FFFFFF"/>
                </a:highlight>
                <a:latin typeface="Times New Roman"/>
                <a:ea typeface="Times New Roman"/>
                <a:cs typeface="Times New Roman"/>
                <a:sym typeface="Times New Roman"/>
              </a:rPr>
              <a:t>" or "</a:t>
            </a:r>
            <a:r>
              <a:rPr lang="en" sz="900">
                <a:solidFill>
                  <a:schemeClr val="dk1"/>
                </a:solidFill>
                <a:highlight>
                  <a:srgbClr val="FFFFFF"/>
                </a:highlight>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Cries and Whispers</a:t>
            </a:r>
            <a:r>
              <a:rPr lang="en" sz="900">
                <a:solidFill>
                  <a:schemeClr val="dk1"/>
                </a:solidFill>
                <a:highlight>
                  <a:srgbClr val="FFFFFF"/>
                </a:highlight>
                <a:latin typeface="Times New Roman"/>
                <a:ea typeface="Times New Roman"/>
                <a:cs typeface="Times New Roman"/>
                <a:sym typeface="Times New Roman"/>
              </a:rPr>
              <a:t>" to the slick commercialism of "</a:t>
            </a:r>
            <a:r>
              <a:rPr lang="en" sz="900">
                <a:solidFill>
                  <a:schemeClr val="dk1"/>
                </a:solidFill>
                <a:highlight>
                  <a:srgbClr val="FFFFFF"/>
                </a:highlight>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Jaws</a:t>
            </a:r>
            <a:r>
              <a:rPr lang="en" sz="900">
                <a:solidFill>
                  <a:schemeClr val="dk1"/>
                </a:solidFill>
                <a:highlight>
                  <a:srgbClr val="FFFFFF"/>
                </a:highlight>
                <a:latin typeface="Times New Roman"/>
                <a:ea typeface="Times New Roman"/>
                <a:cs typeface="Times New Roman"/>
                <a:sym typeface="Times New Roman"/>
              </a:rPr>
              <a:t>" and the brutal strength of "</a:t>
            </a:r>
            <a:r>
              <a:rPr lang="en" sz="900">
                <a:solidFill>
                  <a:schemeClr val="dk1"/>
                </a:solidFill>
                <a:highlight>
                  <a:srgbClr val="FFFFFF"/>
                </a:highlight>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Taxi Driver</a:t>
            </a:r>
            <a:r>
              <a:rPr lang="en" sz="900">
                <a:solidFill>
                  <a:schemeClr val="dk1"/>
                </a:solidFill>
                <a:highlight>
                  <a:srgbClr val="FFFFFF"/>
                </a:highlight>
                <a:latin typeface="Times New Roman"/>
                <a:ea typeface="Times New Roman"/>
                <a:cs typeface="Times New Roman"/>
                <a:sym typeface="Times New Roman"/>
              </a:rPr>
              <a:t>." On whatever level (sometimes I'm not at all sure) they engage me so immediately and powerfully that I lose my detachment, my analytical reserve. The movie's happening, and it's happening to me.</a:t>
            </a:r>
            <a:endParaRPr sz="900">
              <a:solidFill>
                <a:schemeClr val="dk1"/>
              </a:solidFill>
              <a:highlight>
                <a:srgbClr val="FFFFFF"/>
              </a:highlight>
              <a:latin typeface="Times New Roman"/>
              <a:ea typeface="Times New Roman"/>
              <a:cs typeface="Times New Roman"/>
              <a:sym typeface="Times New Roman"/>
            </a:endParaRPr>
          </a:p>
          <a:p>
            <a:pPr marL="0" lvl="0" indent="457200" algn="l" rtl="0">
              <a:lnSpc>
                <a:spcPct val="115000"/>
              </a:lnSpc>
              <a:spcBef>
                <a:spcPts val="0"/>
              </a:spcBef>
              <a:spcAft>
                <a:spcPts val="0"/>
              </a:spcAft>
              <a:buNone/>
            </a:pPr>
            <a:r>
              <a:rPr lang="en" sz="900">
                <a:solidFill>
                  <a:schemeClr val="dk1"/>
                </a:solidFill>
                <a:highlight>
                  <a:srgbClr val="FFFFFF"/>
                </a:highlight>
                <a:latin typeface="Times New Roman"/>
                <a:ea typeface="Times New Roman"/>
                <a:cs typeface="Times New Roman"/>
                <a:sym typeface="Times New Roman"/>
              </a:rPr>
              <a:t>What makes the "Star Wars" experience unique, though, is that it happens on such an innocent and often funny level. It's usually violence that draws me so deeply into a movie -- violence ranging from the psychological torment of a Bergman character to the mindless crunch of a shark's jaws. Maybe movies that scare us find the most direct route to our imaginations. But there's hardly any violence at all in "Star Wars" (and even then it's presented as essentially bloodless swashbuckling). Instead, there's entertainment so direct and simple that all of the complications of the modern movie seem to vaporize.</a:t>
            </a:r>
            <a:endParaRPr/>
          </a:p>
        </p:txBody>
      </p:sp>
      <p:graphicFrame>
        <p:nvGraphicFramePr>
          <p:cNvPr id="133" name="Google Shape;133;p22"/>
          <p:cNvGraphicFramePr/>
          <p:nvPr/>
        </p:nvGraphicFramePr>
        <p:xfrm>
          <a:off x="5166400" y="253125"/>
          <a:ext cx="3714300" cy="757936"/>
        </p:xfrm>
        <a:graphic>
          <a:graphicData uri="http://schemas.openxmlformats.org/drawingml/2006/table">
            <a:tbl>
              <a:tblPr>
                <a:noFill/>
                <a:tableStyleId>{DD5F8C5F-CEFA-4589-A7BE-BFEA5202580C}</a:tableStyleId>
              </a:tblPr>
              <a:tblGrid>
                <a:gridCol w="3714300"/>
              </a:tblGrid>
              <a:tr h="700850">
                <a:tc>
                  <a:txBody>
                    <a:bodyPr/>
                    <a:lstStyle/>
                    <a:p>
                      <a:pPr marL="0" lvl="0" indent="0" algn="ctr" rtl="0">
                        <a:lnSpc>
                          <a:spcPct val="115000"/>
                        </a:lnSpc>
                        <a:spcBef>
                          <a:spcPts val="0"/>
                        </a:spcBef>
                        <a:spcAft>
                          <a:spcPts val="0"/>
                        </a:spcAft>
                        <a:buNone/>
                      </a:pPr>
                      <a:r>
                        <a:rPr lang="en" sz="900" b="1">
                          <a:latin typeface="Times New Roman"/>
                          <a:ea typeface="Times New Roman"/>
                          <a:cs typeface="Times New Roman"/>
                          <a:sym typeface="Times New Roman"/>
                        </a:rPr>
                        <a:t>Source A</a:t>
                      </a:r>
                      <a:endParaRPr sz="900" b="1">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900">
                          <a:latin typeface="Times New Roman"/>
                          <a:ea typeface="Times New Roman"/>
                          <a:cs typeface="Times New Roman"/>
                          <a:sym typeface="Times New Roman"/>
                        </a:rPr>
                        <a:t>Ebert, Roger. “Star Wars movie review &amp; film summary (1977).” </a:t>
                      </a:r>
                      <a:r>
                        <a:rPr lang="en" sz="900" i="1">
                          <a:latin typeface="Times New Roman"/>
                          <a:ea typeface="Times New Roman"/>
                          <a:cs typeface="Times New Roman"/>
                          <a:sym typeface="Times New Roman"/>
                        </a:rPr>
                        <a:t>Roger Ebert</a:t>
                      </a:r>
                      <a:r>
                        <a:rPr lang="en" sz="900">
                          <a:latin typeface="Times New Roman"/>
                          <a:ea typeface="Times New Roman"/>
                          <a:cs typeface="Times New Roman"/>
                          <a:sym typeface="Times New Roman"/>
                        </a:rPr>
                        <a:t> [Chicago], 1 January 1977, https://www.rogerebert.com/reviews/star-wars-1977. Accessed 19 June 2022.</a:t>
                      </a:r>
                      <a:endParaRPr sz="900">
                        <a:latin typeface="Times New Roman"/>
                        <a:ea typeface="Times New Roman"/>
                        <a:cs typeface="Times New Roman"/>
                        <a:sym typeface="Times New Roman"/>
                      </a:endParaRPr>
                    </a:p>
                  </a:txBody>
                  <a:tcPr marL="63500" marR="63500" marT="63500" marB="63500"/>
                </a:tc>
              </a:tr>
            </a:tbl>
          </a:graphicData>
        </a:graphic>
      </p:graphicFrame>
      <p:sp>
        <p:nvSpPr>
          <p:cNvPr id="134" name="Google Shape;134;p22"/>
          <p:cNvSpPr txBox="1"/>
          <p:nvPr/>
        </p:nvSpPr>
        <p:spPr>
          <a:xfrm>
            <a:off x="147725" y="253125"/>
            <a:ext cx="2946300" cy="677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latin typeface="Droid Serif"/>
                <a:ea typeface="Droid Serif"/>
                <a:cs typeface="Droid Serif"/>
                <a:sym typeface="Droid Serif"/>
              </a:rPr>
              <a:t>Bibliographic citation: </a:t>
            </a:r>
            <a:endParaRPr sz="1600">
              <a:solidFill>
                <a:schemeClr val="dk1"/>
              </a:solidFill>
              <a:latin typeface="Droid Serif"/>
              <a:ea typeface="Droid Serif"/>
              <a:cs typeface="Droid Serif"/>
              <a:sym typeface="Droid Serif"/>
            </a:endParaRPr>
          </a:p>
          <a:p>
            <a:pPr marL="0" lvl="0" indent="0" algn="l" rtl="0">
              <a:spcBef>
                <a:spcPts val="0"/>
              </a:spcBef>
              <a:spcAft>
                <a:spcPts val="0"/>
              </a:spcAft>
              <a:buNone/>
            </a:pPr>
            <a:r>
              <a:rPr lang="en" sz="1600">
                <a:solidFill>
                  <a:schemeClr val="dk1"/>
                </a:solidFill>
                <a:latin typeface="Droid Serif"/>
                <a:ea typeface="Droid Serif"/>
                <a:cs typeface="Droid Serif"/>
                <a:sym typeface="Droid Serif"/>
              </a:rPr>
              <a:t>author; title; genre; date</a:t>
            </a:r>
            <a:endParaRPr sz="1600">
              <a:latin typeface="Droid Serif"/>
              <a:ea typeface="Droid Serif"/>
              <a:cs typeface="Droid Serif"/>
              <a:sym typeface="Droid Serif"/>
            </a:endParaRPr>
          </a:p>
        </p:txBody>
      </p:sp>
      <p:cxnSp>
        <p:nvCxnSpPr>
          <p:cNvPr id="135" name="Google Shape;135;p22"/>
          <p:cNvCxnSpPr/>
          <p:nvPr/>
        </p:nvCxnSpPr>
        <p:spPr>
          <a:xfrm>
            <a:off x="3375625" y="586425"/>
            <a:ext cx="1472100" cy="10500"/>
          </a:xfrm>
          <a:prstGeom prst="straightConnector1">
            <a:avLst/>
          </a:prstGeom>
          <a:noFill/>
          <a:ln w="38100" cap="flat" cmpd="sng">
            <a:solidFill>
              <a:schemeClr val="dk1"/>
            </a:solidFill>
            <a:prstDash val="solid"/>
            <a:round/>
            <a:headEnd type="none" w="med" len="med"/>
            <a:tailEnd type="triangle" w="med" len="med"/>
          </a:ln>
        </p:spPr>
      </p:cxnSp>
      <p:sp>
        <p:nvSpPr>
          <p:cNvPr id="136" name="Google Shape;136;p22"/>
          <p:cNvSpPr txBox="1"/>
          <p:nvPr/>
        </p:nvSpPr>
        <p:spPr>
          <a:xfrm>
            <a:off x="120875" y="2904925"/>
            <a:ext cx="3000000" cy="431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latin typeface="Droid Serif"/>
                <a:ea typeface="Droid Serif"/>
                <a:cs typeface="Droid Serif"/>
                <a:sym typeface="Droid Serif"/>
              </a:rPr>
              <a:t>Source text</a:t>
            </a:r>
            <a:endParaRPr sz="1200">
              <a:latin typeface="Droid Serif"/>
              <a:ea typeface="Droid Serif"/>
              <a:cs typeface="Droid Serif"/>
              <a:sym typeface="Droid Serif"/>
            </a:endParaRPr>
          </a:p>
        </p:txBody>
      </p:sp>
      <p:cxnSp>
        <p:nvCxnSpPr>
          <p:cNvPr id="137" name="Google Shape;137;p22"/>
          <p:cNvCxnSpPr/>
          <p:nvPr/>
        </p:nvCxnSpPr>
        <p:spPr>
          <a:xfrm>
            <a:off x="3375613" y="3115225"/>
            <a:ext cx="1472100" cy="10500"/>
          </a:xfrm>
          <a:prstGeom prst="straightConnector1">
            <a:avLst/>
          </a:prstGeom>
          <a:noFill/>
          <a:ln w="38100" cap="flat" cmpd="sng">
            <a:solidFill>
              <a:schemeClr val="dk1"/>
            </a:solidFill>
            <a:prstDash val="solid"/>
            <a:round/>
            <a:headEnd type="none" w="med" len="med"/>
            <a:tailEnd type="triangle" w="med" len="med"/>
          </a:ln>
        </p:spPr>
      </p:cxnSp>
      <p:sp>
        <p:nvSpPr>
          <p:cNvPr id="138" name="Google Shape;138;p22"/>
          <p:cNvSpPr txBox="1"/>
          <p:nvPr/>
        </p:nvSpPr>
        <p:spPr>
          <a:xfrm>
            <a:off x="147725" y="1463800"/>
            <a:ext cx="2946300" cy="44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1"/>
                </a:solidFill>
                <a:latin typeface="Times New Roman"/>
                <a:ea typeface="Times New Roman"/>
                <a:cs typeface="Times New Roman"/>
                <a:sym typeface="Times New Roman"/>
              </a:rPr>
              <a:t>Source information</a:t>
            </a:r>
            <a:endParaRPr/>
          </a:p>
        </p:txBody>
      </p:sp>
      <p:cxnSp>
        <p:nvCxnSpPr>
          <p:cNvPr id="139" name="Google Shape;139;p22"/>
          <p:cNvCxnSpPr/>
          <p:nvPr/>
        </p:nvCxnSpPr>
        <p:spPr>
          <a:xfrm rot="10800000" flipH="1">
            <a:off x="3733400" y="1248850"/>
            <a:ext cx="1584600" cy="362700"/>
          </a:xfrm>
          <a:prstGeom prst="straightConnector1">
            <a:avLst/>
          </a:prstGeom>
          <a:noFill/>
          <a:ln w="28575" cap="flat" cmpd="sng">
            <a:solidFill>
              <a:schemeClr val="dk1"/>
            </a:solidFill>
            <a:prstDash val="solid"/>
            <a:round/>
            <a:headEnd type="none" w="med" len="med"/>
            <a:tailEnd type="triangle" w="med" len="med"/>
          </a:ln>
        </p:spPr>
      </p:cxnSp>
      <p:sp>
        <p:nvSpPr>
          <p:cNvPr id="140" name="Google Shape;140;p22"/>
          <p:cNvSpPr txBox="1"/>
          <p:nvPr/>
        </p:nvSpPr>
        <p:spPr>
          <a:xfrm>
            <a:off x="2779900" y="3787125"/>
            <a:ext cx="2067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solidFill>
                  <a:srgbClr val="FF0000"/>
                </a:solidFill>
                <a:latin typeface="Droid Serif"/>
                <a:ea typeface="Droid Serif"/>
                <a:cs typeface="Droid Serif"/>
                <a:sym typeface="Droid Serif"/>
              </a:rPr>
              <a:t>Welcome to the SOURCES!</a:t>
            </a:r>
            <a:endParaRPr/>
          </a:p>
        </p:txBody>
      </p:sp>
      <p:sp>
        <p:nvSpPr>
          <p:cNvPr id="141" name="Google Shape;141;p22"/>
          <p:cNvSpPr txBox="1"/>
          <p:nvPr/>
        </p:nvSpPr>
        <p:spPr>
          <a:xfrm>
            <a:off x="147725" y="433075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FF0000"/>
                </a:solidFill>
                <a:latin typeface="Impact"/>
                <a:ea typeface="Impact"/>
                <a:cs typeface="Impact"/>
                <a:sym typeface="Impact"/>
              </a:rPr>
              <a:t>Take Note!</a:t>
            </a:r>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45"/>
        <p:cNvGrpSpPr/>
        <p:nvPr/>
      </p:nvGrpSpPr>
      <p:grpSpPr>
        <a:xfrm>
          <a:off x="0" y="0"/>
          <a:ext cx="0" cy="0"/>
          <a:chOff x="0" y="0"/>
          <a:chExt cx="0" cy="0"/>
        </a:xfrm>
      </p:grpSpPr>
      <p:sp>
        <p:nvSpPr>
          <p:cNvPr id="146" name="Google Shape;146;p23"/>
          <p:cNvSpPr txBox="1"/>
          <p:nvPr/>
        </p:nvSpPr>
        <p:spPr>
          <a:xfrm>
            <a:off x="5075650" y="109050"/>
            <a:ext cx="3895800" cy="49254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z="900" i="1">
                <a:latin typeface="Times New Roman"/>
                <a:ea typeface="Times New Roman"/>
                <a:cs typeface="Times New Roman"/>
                <a:sym typeface="Times New Roman"/>
              </a:rPr>
              <a:t>      Fan made graphic.</a:t>
            </a: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p:txBody>
      </p:sp>
      <p:graphicFrame>
        <p:nvGraphicFramePr>
          <p:cNvPr id="147" name="Google Shape;147;p23"/>
          <p:cNvGraphicFramePr/>
          <p:nvPr/>
        </p:nvGraphicFramePr>
        <p:xfrm>
          <a:off x="5166400" y="253125"/>
          <a:ext cx="3714300" cy="700850"/>
        </p:xfrm>
        <a:graphic>
          <a:graphicData uri="http://schemas.openxmlformats.org/drawingml/2006/table">
            <a:tbl>
              <a:tblPr>
                <a:noFill/>
                <a:tableStyleId>{DD5F8C5F-CEFA-4589-A7BE-BFEA5202580C}</a:tableStyleId>
              </a:tblPr>
              <a:tblGrid>
                <a:gridCol w="3714300"/>
              </a:tblGrid>
              <a:tr h="700850">
                <a:tc>
                  <a:txBody>
                    <a:bodyPr/>
                    <a:lstStyle/>
                    <a:p>
                      <a:pPr marL="0" lvl="0" indent="0" algn="ctr" rtl="0">
                        <a:spcBef>
                          <a:spcPts val="0"/>
                        </a:spcBef>
                        <a:spcAft>
                          <a:spcPts val="0"/>
                        </a:spcAft>
                        <a:buClr>
                          <a:schemeClr val="dk1"/>
                        </a:buClr>
                        <a:buSzPts val="1100"/>
                        <a:buFont typeface="Arial"/>
                        <a:buNone/>
                      </a:pPr>
                      <a:r>
                        <a:rPr lang="en" sz="900" b="1">
                          <a:solidFill>
                            <a:schemeClr val="dk1"/>
                          </a:solidFill>
                          <a:latin typeface="Times New Roman"/>
                          <a:ea typeface="Times New Roman"/>
                          <a:cs typeface="Times New Roman"/>
                          <a:sym typeface="Times New Roman"/>
                        </a:rPr>
                        <a:t>Source C</a:t>
                      </a:r>
                      <a:endParaRPr sz="9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900">
                          <a:solidFill>
                            <a:schemeClr val="dk1"/>
                          </a:solidFill>
                          <a:latin typeface="Times New Roman"/>
                          <a:ea typeface="Times New Roman"/>
                          <a:cs typeface="Times New Roman"/>
                          <a:sym typeface="Times New Roman"/>
                        </a:rPr>
                        <a:t>“Every Star Wars Movie in Chronological Order : r/PrequelMemes.” </a:t>
                      </a:r>
                      <a:r>
                        <a:rPr lang="en" sz="900" i="1">
                          <a:solidFill>
                            <a:schemeClr val="dk1"/>
                          </a:solidFill>
                          <a:latin typeface="Times New Roman"/>
                          <a:ea typeface="Times New Roman"/>
                          <a:cs typeface="Times New Roman"/>
                          <a:sym typeface="Times New Roman"/>
                        </a:rPr>
                        <a:t>Reddit</a:t>
                      </a:r>
                      <a:r>
                        <a:rPr lang="en" sz="900">
                          <a:solidFill>
                            <a:schemeClr val="dk1"/>
                          </a:solidFill>
                          <a:latin typeface="Times New Roman"/>
                          <a:ea typeface="Times New Roman"/>
                          <a:cs typeface="Times New Roman"/>
                          <a:sym typeface="Times New Roman"/>
                        </a:rPr>
                        <a:t>, 28 April 2019, https://www.reddit.com/r/PrequelMemes/comments/bihe1h/every_star_wars_movie_in_chronological_order/. Accessed 19 June 2022.</a:t>
                      </a:r>
                      <a:endParaRPr sz="900">
                        <a:latin typeface="Times New Roman"/>
                        <a:ea typeface="Times New Roman"/>
                        <a:cs typeface="Times New Roman"/>
                        <a:sym typeface="Times New Roman"/>
                      </a:endParaRPr>
                    </a:p>
                  </a:txBody>
                  <a:tcPr marL="63500" marR="63500" marT="63500" marB="63500"/>
                </a:tc>
              </a:tr>
            </a:tbl>
          </a:graphicData>
        </a:graphic>
      </p:graphicFrame>
      <p:sp>
        <p:nvSpPr>
          <p:cNvPr id="148" name="Google Shape;148;p23"/>
          <p:cNvSpPr txBox="1"/>
          <p:nvPr/>
        </p:nvSpPr>
        <p:spPr>
          <a:xfrm>
            <a:off x="147725" y="253125"/>
            <a:ext cx="2946300" cy="677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latin typeface="Droid Serif"/>
                <a:ea typeface="Droid Serif"/>
                <a:cs typeface="Droid Serif"/>
                <a:sym typeface="Droid Serif"/>
              </a:rPr>
              <a:t>Bibliographic citation: </a:t>
            </a:r>
            <a:endParaRPr sz="1600">
              <a:solidFill>
                <a:schemeClr val="dk1"/>
              </a:solidFill>
              <a:latin typeface="Droid Serif"/>
              <a:ea typeface="Droid Serif"/>
              <a:cs typeface="Droid Serif"/>
              <a:sym typeface="Droid Serif"/>
            </a:endParaRPr>
          </a:p>
          <a:p>
            <a:pPr marL="0" lvl="0" indent="0" algn="l" rtl="0">
              <a:spcBef>
                <a:spcPts val="0"/>
              </a:spcBef>
              <a:spcAft>
                <a:spcPts val="0"/>
              </a:spcAft>
              <a:buNone/>
            </a:pPr>
            <a:r>
              <a:rPr lang="en" sz="1600">
                <a:solidFill>
                  <a:schemeClr val="dk1"/>
                </a:solidFill>
                <a:latin typeface="Droid Serif"/>
                <a:ea typeface="Droid Serif"/>
                <a:cs typeface="Droid Serif"/>
                <a:sym typeface="Droid Serif"/>
              </a:rPr>
              <a:t>author; title; genre; date</a:t>
            </a:r>
            <a:endParaRPr sz="1600">
              <a:latin typeface="Droid Serif"/>
              <a:ea typeface="Droid Serif"/>
              <a:cs typeface="Droid Serif"/>
              <a:sym typeface="Droid Serif"/>
            </a:endParaRPr>
          </a:p>
        </p:txBody>
      </p:sp>
      <p:cxnSp>
        <p:nvCxnSpPr>
          <p:cNvPr id="149" name="Google Shape;149;p23"/>
          <p:cNvCxnSpPr/>
          <p:nvPr/>
        </p:nvCxnSpPr>
        <p:spPr>
          <a:xfrm>
            <a:off x="3375625" y="586425"/>
            <a:ext cx="1472100" cy="10500"/>
          </a:xfrm>
          <a:prstGeom prst="straightConnector1">
            <a:avLst/>
          </a:prstGeom>
          <a:noFill/>
          <a:ln w="38100" cap="flat" cmpd="sng">
            <a:solidFill>
              <a:schemeClr val="dk1"/>
            </a:solidFill>
            <a:prstDash val="solid"/>
            <a:round/>
            <a:headEnd type="none" w="med" len="med"/>
            <a:tailEnd type="triangle" w="med" len="med"/>
          </a:ln>
        </p:spPr>
      </p:cxnSp>
      <p:sp>
        <p:nvSpPr>
          <p:cNvPr id="150" name="Google Shape;150;p23"/>
          <p:cNvSpPr txBox="1"/>
          <p:nvPr/>
        </p:nvSpPr>
        <p:spPr>
          <a:xfrm>
            <a:off x="120875" y="2904925"/>
            <a:ext cx="3000000" cy="431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latin typeface="Droid Serif"/>
                <a:ea typeface="Droid Serif"/>
                <a:cs typeface="Droid Serif"/>
                <a:sym typeface="Droid Serif"/>
              </a:rPr>
              <a:t>Visual Text</a:t>
            </a:r>
            <a:endParaRPr sz="1200">
              <a:latin typeface="Droid Serif"/>
              <a:ea typeface="Droid Serif"/>
              <a:cs typeface="Droid Serif"/>
              <a:sym typeface="Droid Serif"/>
            </a:endParaRPr>
          </a:p>
        </p:txBody>
      </p:sp>
      <p:cxnSp>
        <p:nvCxnSpPr>
          <p:cNvPr id="151" name="Google Shape;151;p23"/>
          <p:cNvCxnSpPr/>
          <p:nvPr/>
        </p:nvCxnSpPr>
        <p:spPr>
          <a:xfrm>
            <a:off x="3375613" y="3115225"/>
            <a:ext cx="1472100" cy="10500"/>
          </a:xfrm>
          <a:prstGeom prst="straightConnector1">
            <a:avLst/>
          </a:prstGeom>
          <a:noFill/>
          <a:ln w="38100" cap="flat" cmpd="sng">
            <a:solidFill>
              <a:schemeClr val="dk1"/>
            </a:solidFill>
            <a:prstDash val="solid"/>
            <a:round/>
            <a:headEnd type="none" w="med" len="med"/>
            <a:tailEnd type="triangle" w="med" len="med"/>
          </a:ln>
        </p:spPr>
      </p:cxnSp>
      <p:sp>
        <p:nvSpPr>
          <p:cNvPr id="152" name="Google Shape;152;p23"/>
          <p:cNvSpPr txBox="1"/>
          <p:nvPr/>
        </p:nvSpPr>
        <p:spPr>
          <a:xfrm>
            <a:off x="147725" y="1463800"/>
            <a:ext cx="2946300" cy="44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1"/>
                </a:solidFill>
                <a:latin typeface="Times New Roman"/>
                <a:ea typeface="Times New Roman"/>
                <a:cs typeface="Times New Roman"/>
                <a:sym typeface="Times New Roman"/>
              </a:rPr>
              <a:t>Source information</a:t>
            </a:r>
            <a:endParaRPr/>
          </a:p>
        </p:txBody>
      </p:sp>
      <p:cxnSp>
        <p:nvCxnSpPr>
          <p:cNvPr id="153" name="Google Shape;153;p23"/>
          <p:cNvCxnSpPr/>
          <p:nvPr/>
        </p:nvCxnSpPr>
        <p:spPr>
          <a:xfrm rot="10800000" flipH="1">
            <a:off x="3733400" y="1248850"/>
            <a:ext cx="1584600" cy="362700"/>
          </a:xfrm>
          <a:prstGeom prst="straightConnector1">
            <a:avLst/>
          </a:prstGeom>
          <a:noFill/>
          <a:ln w="28575" cap="flat" cmpd="sng">
            <a:solidFill>
              <a:schemeClr val="dk1"/>
            </a:solidFill>
            <a:prstDash val="solid"/>
            <a:round/>
            <a:headEnd type="none" w="med" len="med"/>
            <a:tailEnd type="triangle" w="med" len="med"/>
          </a:ln>
        </p:spPr>
      </p:cxnSp>
      <p:sp>
        <p:nvSpPr>
          <p:cNvPr id="154" name="Google Shape;154;p23"/>
          <p:cNvSpPr txBox="1"/>
          <p:nvPr/>
        </p:nvSpPr>
        <p:spPr>
          <a:xfrm>
            <a:off x="2779900" y="3787125"/>
            <a:ext cx="2067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solidFill>
                  <a:srgbClr val="FF0000"/>
                </a:solidFill>
                <a:latin typeface="Droid Serif"/>
                <a:ea typeface="Droid Serif"/>
                <a:cs typeface="Droid Serif"/>
                <a:sym typeface="Droid Serif"/>
              </a:rPr>
              <a:t>Welcome to the SOURCES!</a:t>
            </a:r>
            <a:endParaRPr/>
          </a:p>
        </p:txBody>
      </p:sp>
      <p:pic>
        <p:nvPicPr>
          <p:cNvPr id="155" name="Google Shape;155;p23"/>
          <p:cNvPicPr preferRelativeResize="0"/>
          <p:nvPr/>
        </p:nvPicPr>
        <p:blipFill>
          <a:blip r:embed="rId3">
            <a:alphaModFix/>
          </a:blip>
          <a:stretch>
            <a:fillRect/>
          </a:stretch>
        </p:blipFill>
        <p:spPr>
          <a:xfrm>
            <a:off x="5957363" y="1463800"/>
            <a:ext cx="2468774" cy="3398701"/>
          </a:xfrm>
          <a:prstGeom prst="rect">
            <a:avLst/>
          </a:prstGeom>
          <a:noFill/>
          <a:ln>
            <a:noFill/>
          </a:ln>
        </p:spPr>
      </p:pic>
      <p:sp>
        <p:nvSpPr>
          <p:cNvPr id="156" name="Google Shape;156;p23"/>
          <p:cNvSpPr txBox="1"/>
          <p:nvPr/>
        </p:nvSpPr>
        <p:spPr>
          <a:xfrm>
            <a:off x="120875" y="438795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FF0000"/>
                </a:solidFill>
                <a:latin typeface="Impact"/>
                <a:ea typeface="Impact"/>
                <a:cs typeface="Impact"/>
                <a:sym typeface="Impact"/>
              </a:rPr>
              <a:t>Take Note!</a:t>
            </a:r>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60"/>
        <p:cNvGrpSpPr/>
        <p:nvPr/>
      </p:nvGrpSpPr>
      <p:grpSpPr>
        <a:xfrm>
          <a:off x="0" y="0"/>
          <a:ext cx="0" cy="0"/>
          <a:chOff x="0" y="0"/>
          <a:chExt cx="0" cy="0"/>
        </a:xfrm>
      </p:grpSpPr>
      <p:sp>
        <p:nvSpPr>
          <p:cNvPr id="161" name="Google Shape;161;p24"/>
          <p:cNvSpPr txBox="1"/>
          <p:nvPr/>
        </p:nvSpPr>
        <p:spPr>
          <a:xfrm>
            <a:off x="5075650" y="109050"/>
            <a:ext cx="3895800" cy="49254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z="900" i="1">
                <a:latin typeface="Times New Roman"/>
                <a:ea typeface="Times New Roman"/>
                <a:cs typeface="Times New Roman"/>
                <a:sym typeface="Times New Roman"/>
              </a:rPr>
              <a:t>      Graph about box office</a:t>
            </a: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p:txBody>
      </p:sp>
      <p:graphicFrame>
        <p:nvGraphicFramePr>
          <p:cNvPr id="162" name="Google Shape;162;p24"/>
          <p:cNvGraphicFramePr/>
          <p:nvPr/>
        </p:nvGraphicFramePr>
        <p:xfrm>
          <a:off x="5166400" y="253125"/>
          <a:ext cx="3714300" cy="700850"/>
        </p:xfrm>
        <a:graphic>
          <a:graphicData uri="http://schemas.openxmlformats.org/drawingml/2006/table">
            <a:tbl>
              <a:tblPr>
                <a:noFill/>
                <a:tableStyleId>{DD5F8C5F-CEFA-4589-A7BE-BFEA5202580C}</a:tableStyleId>
              </a:tblPr>
              <a:tblGrid>
                <a:gridCol w="3714300"/>
              </a:tblGrid>
              <a:tr h="700850">
                <a:tc>
                  <a:txBody>
                    <a:bodyPr/>
                    <a:lstStyle/>
                    <a:p>
                      <a:pPr marL="0" lvl="0" indent="0" algn="ctr" rtl="0">
                        <a:spcBef>
                          <a:spcPts val="0"/>
                        </a:spcBef>
                        <a:spcAft>
                          <a:spcPts val="0"/>
                        </a:spcAft>
                        <a:buNone/>
                      </a:pPr>
                      <a:r>
                        <a:rPr lang="en" sz="900" b="1">
                          <a:solidFill>
                            <a:schemeClr val="dk1"/>
                          </a:solidFill>
                          <a:latin typeface="Times New Roman"/>
                          <a:ea typeface="Times New Roman"/>
                          <a:cs typeface="Times New Roman"/>
                          <a:sym typeface="Times New Roman"/>
                        </a:rPr>
                        <a:t>Source F</a:t>
                      </a:r>
                      <a:endParaRPr sz="9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900">
                          <a:solidFill>
                            <a:schemeClr val="dk1"/>
                          </a:solidFill>
                          <a:latin typeface="Times New Roman"/>
                          <a:ea typeface="Times New Roman"/>
                          <a:cs typeface="Times New Roman"/>
                          <a:sym typeface="Times New Roman"/>
                        </a:rPr>
                        <a:t>Richter, Felix. “Infographic: Star Wars: The Rise of the Blockbuster.” </a:t>
                      </a:r>
                      <a:r>
                        <a:rPr lang="en" sz="900" i="1">
                          <a:solidFill>
                            <a:schemeClr val="dk1"/>
                          </a:solidFill>
                          <a:latin typeface="Times New Roman"/>
                          <a:ea typeface="Times New Roman"/>
                          <a:cs typeface="Times New Roman"/>
                          <a:sym typeface="Times New Roman"/>
                        </a:rPr>
                        <a:t>Statista</a:t>
                      </a:r>
                      <a:r>
                        <a:rPr lang="en" sz="900">
                          <a:solidFill>
                            <a:schemeClr val="dk1"/>
                          </a:solidFill>
                          <a:latin typeface="Times New Roman"/>
                          <a:ea typeface="Times New Roman"/>
                          <a:cs typeface="Times New Roman"/>
                          <a:sym typeface="Times New Roman"/>
                        </a:rPr>
                        <a:t>, 3 May 2022, https://www.statista.com/chart/20306/star-wars-box-office-results/. Accessed 20 June 2022.</a:t>
                      </a:r>
                      <a:endParaRPr sz="900">
                        <a:latin typeface="Times New Roman"/>
                        <a:ea typeface="Times New Roman"/>
                        <a:cs typeface="Times New Roman"/>
                        <a:sym typeface="Times New Roman"/>
                      </a:endParaRPr>
                    </a:p>
                  </a:txBody>
                  <a:tcPr marL="63500" marR="63500" marT="63500" marB="63500"/>
                </a:tc>
              </a:tr>
            </a:tbl>
          </a:graphicData>
        </a:graphic>
      </p:graphicFrame>
      <p:sp>
        <p:nvSpPr>
          <p:cNvPr id="163" name="Google Shape;163;p24"/>
          <p:cNvSpPr txBox="1"/>
          <p:nvPr/>
        </p:nvSpPr>
        <p:spPr>
          <a:xfrm>
            <a:off x="147725" y="253125"/>
            <a:ext cx="2946300" cy="677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latin typeface="Droid Serif"/>
                <a:ea typeface="Droid Serif"/>
                <a:cs typeface="Droid Serif"/>
                <a:sym typeface="Droid Serif"/>
              </a:rPr>
              <a:t>Bibliographic citation: </a:t>
            </a:r>
            <a:endParaRPr sz="1600">
              <a:solidFill>
                <a:schemeClr val="dk1"/>
              </a:solidFill>
              <a:latin typeface="Droid Serif"/>
              <a:ea typeface="Droid Serif"/>
              <a:cs typeface="Droid Serif"/>
              <a:sym typeface="Droid Serif"/>
            </a:endParaRPr>
          </a:p>
          <a:p>
            <a:pPr marL="0" lvl="0" indent="0" algn="l" rtl="0">
              <a:spcBef>
                <a:spcPts val="0"/>
              </a:spcBef>
              <a:spcAft>
                <a:spcPts val="0"/>
              </a:spcAft>
              <a:buNone/>
            </a:pPr>
            <a:r>
              <a:rPr lang="en" sz="1600">
                <a:solidFill>
                  <a:schemeClr val="dk1"/>
                </a:solidFill>
                <a:latin typeface="Droid Serif"/>
                <a:ea typeface="Droid Serif"/>
                <a:cs typeface="Droid Serif"/>
                <a:sym typeface="Droid Serif"/>
              </a:rPr>
              <a:t>author; title; genre; date</a:t>
            </a:r>
            <a:endParaRPr sz="1600">
              <a:latin typeface="Droid Serif"/>
              <a:ea typeface="Droid Serif"/>
              <a:cs typeface="Droid Serif"/>
              <a:sym typeface="Droid Serif"/>
            </a:endParaRPr>
          </a:p>
        </p:txBody>
      </p:sp>
      <p:cxnSp>
        <p:nvCxnSpPr>
          <p:cNvPr id="164" name="Google Shape;164;p24"/>
          <p:cNvCxnSpPr/>
          <p:nvPr/>
        </p:nvCxnSpPr>
        <p:spPr>
          <a:xfrm>
            <a:off x="3375625" y="586425"/>
            <a:ext cx="1472100" cy="10500"/>
          </a:xfrm>
          <a:prstGeom prst="straightConnector1">
            <a:avLst/>
          </a:prstGeom>
          <a:noFill/>
          <a:ln w="38100" cap="flat" cmpd="sng">
            <a:solidFill>
              <a:schemeClr val="dk1"/>
            </a:solidFill>
            <a:prstDash val="solid"/>
            <a:round/>
            <a:headEnd type="none" w="med" len="med"/>
            <a:tailEnd type="triangle" w="med" len="med"/>
          </a:ln>
        </p:spPr>
      </p:cxnSp>
      <p:sp>
        <p:nvSpPr>
          <p:cNvPr id="165" name="Google Shape;165;p24"/>
          <p:cNvSpPr txBox="1"/>
          <p:nvPr/>
        </p:nvSpPr>
        <p:spPr>
          <a:xfrm>
            <a:off x="120875" y="2904925"/>
            <a:ext cx="3000000" cy="431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latin typeface="Droid Serif"/>
                <a:ea typeface="Droid Serif"/>
                <a:cs typeface="Droid Serif"/>
                <a:sym typeface="Droid Serif"/>
              </a:rPr>
              <a:t>Visual Text</a:t>
            </a:r>
            <a:endParaRPr sz="1200">
              <a:latin typeface="Droid Serif"/>
              <a:ea typeface="Droid Serif"/>
              <a:cs typeface="Droid Serif"/>
              <a:sym typeface="Droid Serif"/>
            </a:endParaRPr>
          </a:p>
        </p:txBody>
      </p:sp>
      <p:cxnSp>
        <p:nvCxnSpPr>
          <p:cNvPr id="166" name="Google Shape;166;p24"/>
          <p:cNvCxnSpPr/>
          <p:nvPr/>
        </p:nvCxnSpPr>
        <p:spPr>
          <a:xfrm>
            <a:off x="3375613" y="3115225"/>
            <a:ext cx="1472100" cy="10500"/>
          </a:xfrm>
          <a:prstGeom prst="straightConnector1">
            <a:avLst/>
          </a:prstGeom>
          <a:noFill/>
          <a:ln w="38100" cap="flat" cmpd="sng">
            <a:solidFill>
              <a:schemeClr val="dk1"/>
            </a:solidFill>
            <a:prstDash val="solid"/>
            <a:round/>
            <a:headEnd type="none" w="med" len="med"/>
            <a:tailEnd type="triangle" w="med" len="med"/>
          </a:ln>
        </p:spPr>
      </p:cxnSp>
      <p:sp>
        <p:nvSpPr>
          <p:cNvPr id="167" name="Google Shape;167;p24"/>
          <p:cNvSpPr txBox="1"/>
          <p:nvPr/>
        </p:nvSpPr>
        <p:spPr>
          <a:xfrm>
            <a:off x="147725" y="1463800"/>
            <a:ext cx="2946300" cy="44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1"/>
                </a:solidFill>
                <a:latin typeface="Times New Roman"/>
                <a:ea typeface="Times New Roman"/>
                <a:cs typeface="Times New Roman"/>
                <a:sym typeface="Times New Roman"/>
              </a:rPr>
              <a:t>Source information</a:t>
            </a:r>
            <a:endParaRPr/>
          </a:p>
        </p:txBody>
      </p:sp>
      <p:cxnSp>
        <p:nvCxnSpPr>
          <p:cNvPr id="168" name="Google Shape;168;p24"/>
          <p:cNvCxnSpPr/>
          <p:nvPr/>
        </p:nvCxnSpPr>
        <p:spPr>
          <a:xfrm rot="10800000" flipH="1">
            <a:off x="3733400" y="1248850"/>
            <a:ext cx="1584600" cy="362700"/>
          </a:xfrm>
          <a:prstGeom prst="straightConnector1">
            <a:avLst/>
          </a:prstGeom>
          <a:noFill/>
          <a:ln w="28575" cap="flat" cmpd="sng">
            <a:solidFill>
              <a:schemeClr val="dk1"/>
            </a:solidFill>
            <a:prstDash val="solid"/>
            <a:round/>
            <a:headEnd type="none" w="med" len="med"/>
            <a:tailEnd type="triangle" w="med" len="med"/>
          </a:ln>
        </p:spPr>
      </p:cxnSp>
      <p:sp>
        <p:nvSpPr>
          <p:cNvPr id="169" name="Google Shape;169;p24"/>
          <p:cNvSpPr txBox="1"/>
          <p:nvPr/>
        </p:nvSpPr>
        <p:spPr>
          <a:xfrm>
            <a:off x="2779900" y="3787125"/>
            <a:ext cx="2067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solidFill>
                  <a:srgbClr val="FF0000"/>
                </a:solidFill>
                <a:latin typeface="Droid Serif"/>
                <a:ea typeface="Droid Serif"/>
                <a:cs typeface="Droid Serif"/>
                <a:sym typeface="Droid Serif"/>
              </a:rPr>
              <a:t>Welcome to the SOURCES!</a:t>
            </a:r>
            <a:endParaRPr/>
          </a:p>
        </p:txBody>
      </p:sp>
      <p:pic>
        <p:nvPicPr>
          <p:cNvPr id="170" name="Google Shape;170;p24"/>
          <p:cNvPicPr preferRelativeResize="0"/>
          <p:nvPr/>
        </p:nvPicPr>
        <p:blipFill>
          <a:blip r:embed="rId3">
            <a:alphaModFix/>
          </a:blip>
          <a:stretch>
            <a:fillRect/>
          </a:stretch>
        </p:blipFill>
        <p:spPr>
          <a:xfrm>
            <a:off x="5957375" y="1311600"/>
            <a:ext cx="2274900" cy="3608275"/>
          </a:xfrm>
          <a:prstGeom prst="rect">
            <a:avLst/>
          </a:prstGeom>
          <a:noFill/>
          <a:ln w="9525" cap="flat" cmpd="sng">
            <a:solidFill>
              <a:srgbClr val="000000"/>
            </a:solidFill>
            <a:prstDash val="solid"/>
            <a:round/>
            <a:headEnd type="none" w="sm" len="sm"/>
            <a:tailEnd type="none" w="sm" len="sm"/>
          </a:ln>
        </p:spPr>
      </p:pic>
      <p:sp>
        <p:nvSpPr>
          <p:cNvPr id="171" name="Google Shape;171;p24"/>
          <p:cNvSpPr txBox="1"/>
          <p:nvPr/>
        </p:nvSpPr>
        <p:spPr>
          <a:xfrm>
            <a:off x="94025" y="438795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FF0000"/>
                </a:solidFill>
                <a:latin typeface="Impact"/>
                <a:ea typeface="Impact"/>
                <a:cs typeface="Impact"/>
                <a:sym typeface="Impact"/>
              </a:rPr>
              <a:t>Take Note!</a:t>
            </a:r>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75"/>
        <p:cNvGrpSpPr/>
        <p:nvPr/>
      </p:nvGrpSpPr>
      <p:grpSpPr>
        <a:xfrm>
          <a:off x="0" y="0"/>
          <a:ext cx="0" cy="0"/>
          <a:chOff x="0" y="0"/>
          <a:chExt cx="0" cy="0"/>
        </a:xfrm>
      </p:grpSpPr>
      <p:sp>
        <p:nvSpPr>
          <p:cNvPr id="176" name="Google Shape;176;p25"/>
          <p:cNvSpPr txBox="1"/>
          <p:nvPr/>
        </p:nvSpPr>
        <p:spPr>
          <a:xfrm>
            <a:off x="5075650" y="109050"/>
            <a:ext cx="3895800" cy="49254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z="900" i="1">
                <a:latin typeface="Times New Roman"/>
                <a:ea typeface="Times New Roman"/>
                <a:cs typeface="Times New Roman"/>
                <a:sym typeface="Times New Roman"/>
              </a:rPr>
              <a:t> Political cartoon</a:t>
            </a: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a:p>
            <a:pPr marL="0" lvl="0" indent="0" algn="l" rtl="0">
              <a:spcBef>
                <a:spcPts val="0"/>
              </a:spcBef>
              <a:spcAft>
                <a:spcPts val="0"/>
              </a:spcAft>
              <a:buNone/>
            </a:pPr>
            <a:endParaRPr sz="900" i="1">
              <a:latin typeface="Times New Roman"/>
              <a:ea typeface="Times New Roman"/>
              <a:cs typeface="Times New Roman"/>
              <a:sym typeface="Times New Roman"/>
            </a:endParaRPr>
          </a:p>
        </p:txBody>
      </p:sp>
      <p:graphicFrame>
        <p:nvGraphicFramePr>
          <p:cNvPr id="177" name="Google Shape;177;p25"/>
          <p:cNvGraphicFramePr/>
          <p:nvPr/>
        </p:nvGraphicFramePr>
        <p:xfrm>
          <a:off x="5166400" y="253125"/>
          <a:ext cx="3714300" cy="700850"/>
        </p:xfrm>
        <a:graphic>
          <a:graphicData uri="http://schemas.openxmlformats.org/drawingml/2006/table">
            <a:tbl>
              <a:tblPr>
                <a:noFill/>
                <a:tableStyleId>{DD5F8C5F-CEFA-4589-A7BE-BFEA5202580C}</a:tableStyleId>
              </a:tblPr>
              <a:tblGrid>
                <a:gridCol w="3714300"/>
              </a:tblGrid>
              <a:tr h="700850">
                <a:tc>
                  <a:txBody>
                    <a:bodyPr/>
                    <a:lstStyle/>
                    <a:p>
                      <a:pPr marL="0" lvl="0" indent="0" algn="ctr" rtl="0">
                        <a:spcBef>
                          <a:spcPts val="0"/>
                        </a:spcBef>
                        <a:spcAft>
                          <a:spcPts val="0"/>
                        </a:spcAft>
                        <a:buNone/>
                      </a:pPr>
                      <a:r>
                        <a:rPr lang="en" sz="900" b="1">
                          <a:solidFill>
                            <a:schemeClr val="dk1"/>
                          </a:solidFill>
                          <a:latin typeface="Times New Roman"/>
                          <a:ea typeface="Times New Roman"/>
                          <a:cs typeface="Times New Roman"/>
                          <a:sym typeface="Times New Roman"/>
                        </a:rPr>
                        <a:t>Source G</a:t>
                      </a:r>
                      <a:endParaRPr sz="9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900">
                          <a:solidFill>
                            <a:schemeClr val="dk1"/>
                          </a:solidFill>
                          <a:latin typeface="Times New Roman"/>
                          <a:ea typeface="Times New Roman"/>
                          <a:cs typeface="Times New Roman"/>
                          <a:sym typeface="Times New Roman"/>
                        </a:rPr>
                        <a:t>Heller, Joe. “Double Take 'Toons: It's A Small Galaxy After All.” </a:t>
                      </a:r>
                      <a:r>
                        <a:rPr lang="en" sz="900" i="1">
                          <a:solidFill>
                            <a:schemeClr val="dk1"/>
                          </a:solidFill>
                          <a:latin typeface="Times New Roman"/>
                          <a:ea typeface="Times New Roman"/>
                          <a:cs typeface="Times New Roman"/>
                          <a:sym typeface="Times New Roman"/>
                        </a:rPr>
                        <a:t>NPR</a:t>
                      </a:r>
                      <a:r>
                        <a:rPr lang="en" sz="900">
                          <a:solidFill>
                            <a:schemeClr val="dk1"/>
                          </a:solidFill>
                          <a:latin typeface="Times New Roman"/>
                          <a:ea typeface="Times New Roman"/>
                          <a:cs typeface="Times New Roman"/>
                          <a:sym typeface="Times New Roman"/>
                        </a:rPr>
                        <a:t>, 2 November 2012, https://www.npr.org/2012/11/02/164096338/double-take-toons-its-a-small-galaxy-after-all. Accessed 19 June 2022.</a:t>
                      </a:r>
                      <a:endParaRPr sz="900">
                        <a:latin typeface="Times New Roman"/>
                        <a:ea typeface="Times New Roman"/>
                        <a:cs typeface="Times New Roman"/>
                        <a:sym typeface="Times New Roman"/>
                      </a:endParaRPr>
                    </a:p>
                  </a:txBody>
                  <a:tcPr marL="63500" marR="63500" marT="63500" marB="63500"/>
                </a:tc>
              </a:tr>
            </a:tbl>
          </a:graphicData>
        </a:graphic>
      </p:graphicFrame>
      <p:sp>
        <p:nvSpPr>
          <p:cNvPr id="178" name="Google Shape;178;p25"/>
          <p:cNvSpPr txBox="1"/>
          <p:nvPr/>
        </p:nvSpPr>
        <p:spPr>
          <a:xfrm>
            <a:off x="147725" y="253125"/>
            <a:ext cx="2946300" cy="677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latin typeface="Droid Serif"/>
                <a:ea typeface="Droid Serif"/>
                <a:cs typeface="Droid Serif"/>
                <a:sym typeface="Droid Serif"/>
              </a:rPr>
              <a:t>Bibliographic citation: </a:t>
            </a:r>
            <a:endParaRPr sz="1600">
              <a:solidFill>
                <a:schemeClr val="dk1"/>
              </a:solidFill>
              <a:latin typeface="Droid Serif"/>
              <a:ea typeface="Droid Serif"/>
              <a:cs typeface="Droid Serif"/>
              <a:sym typeface="Droid Serif"/>
            </a:endParaRPr>
          </a:p>
          <a:p>
            <a:pPr marL="0" lvl="0" indent="0" algn="l" rtl="0">
              <a:spcBef>
                <a:spcPts val="0"/>
              </a:spcBef>
              <a:spcAft>
                <a:spcPts val="0"/>
              </a:spcAft>
              <a:buNone/>
            </a:pPr>
            <a:r>
              <a:rPr lang="en" sz="1600">
                <a:solidFill>
                  <a:schemeClr val="dk1"/>
                </a:solidFill>
                <a:latin typeface="Droid Serif"/>
                <a:ea typeface="Droid Serif"/>
                <a:cs typeface="Droid Serif"/>
                <a:sym typeface="Droid Serif"/>
              </a:rPr>
              <a:t>author; title; genre; date</a:t>
            </a:r>
            <a:endParaRPr sz="1600">
              <a:latin typeface="Droid Serif"/>
              <a:ea typeface="Droid Serif"/>
              <a:cs typeface="Droid Serif"/>
              <a:sym typeface="Droid Serif"/>
            </a:endParaRPr>
          </a:p>
        </p:txBody>
      </p:sp>
      <p:cxnSp>
        <p:nvCxnSpPr>
          <p:cNvPr id="179" name="Google Shape;179;p25"/>
          <p:cNvCxnSpPr/>
          <p:nvPr/>
        </p:nvCxnSpPr>
        <p:spPr>
          <a:xfrm>
            <a:off x="3375625" y="586425"/>
            <a:ext cx="1472100" cy="10500"/>
          </a:xfrm>
          <a:prstGeom prst="straightConnector1">
            <a:avLst/>
          </a:prstGeom>
          <a:noFill/>
          <a:ln w="38100" cap="flat" cmpd="sng">
            <a:solidFill>
              <a:schemeClr val="dk1"/>
            </a:solidFill>
            <a:prstDash val="solid"/>
            <a:round/>
            <a:headEnd type="none" w="med" len="med"/>
            <a:tailEnd type="triangle" w="med" len="med"/>
          </a:ln>
        </p:spPr>
      </p:cxnSp>
      <p:sp>
        <p:nvSpPr>
          <p:cNvPr id="180" name="Google Shape;180;p25"/>
          <p:cNvSpPr txBox="1"/>
          <p:nvPr/>
        </p:nvSpPr>
        <p:spPr>
          <a:xfrm>
            <a:off x="120875" y="2904925"/>
            <a:ext cx="3000000" cy="431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latin typeface="Droid Serif"/>
                <a:ea typeface="Droid Serif"/>
                <a:cs typeface="Droid Serif"/>
                <a:sym typeface="Droid Serif"/>
              </a:rPr>
              <a:t>Visual Text</a:t>
            </a:r>
            <a:endParaRPr sz="1200">
              <a:latin typeface="Droid Serif"/>
              <a:ea typeface="Droid Serif"/>
              <a:cs typeface="Droid Serif"/>
              <a:sym typeface="Droid Serif"/>
            </a:endParaRPr>
          </a:p>
        </p:txBody>
      </p:sp>
      <p:cxnSp>
        <p:nvCxnSpPr>
          <p:cNvPr id="181" name="Google Shape;181;p25"/>
          <p:cNvCxnSpPr/>
          <p:nvPr/>
        </p:nvCxnSpPr>
        <p:spPr>
          <a:xfrm>
            <a:off x="3375613" y="3115225"/>
            <a:ext cx="1472100" cy="10500"/>
          </a:xfrm>
          <a:prstGeom prst="straightConnector1">
            <a:avLst/>
          </a:prstGeom>
          <a:noFill/>
          <a:ln w="38100" cap="flat" cmpd="sng">
            <a:solidFill>
              <a:schemeClr val="dk1"/>
            </a:solidFill>
            <a:prstDash val="solid"/>
            <a:round/>
            <a:headEnd type="none" w="med" len="med"/>
            <a:tailEnd type="triangle" w="med" len="med"/>
          </a:ln>
        </p:spPr>
      </p:cxnSp>
      <p:sp>
        <p:nvSpPr>
          <p:cNvPr id="182" name="Google Shape;182;p25"/>
          <p:cNvSpPr txBox="1"/>
          <p:nvPr/>
        </p:nvSpPr>
        <p:spPr>
          <a:xfrm>
            <a:off x="147725" y="1463800"/>
            <a:ext cx="2946300" cy="44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1"/>
                </a:solidFill>
                <a:latin typeface="Times New Roman"/>
                <a:ea typeface="Times New Roman"/>
                <a:cs typeface="Times New Roman"/>
                <a:sym typeface="Times New Roman"/>
              </a:rPr>
              <a:t>Source information</a:t>
            </a:r>
            <a:endParaRPr/>
          </a:p>
        </p:txBody>
      </p:sp>
      <p:cxnSp>
        <p:nvCxnSpPr>
          <p:cNvPr id="183" name="Google Shape;183;p25"/>
          <p:cNvCxnSpPr/>
          <p:nvPr/>
        </p:nvCxnSpPr>
        <p:spPr>
          <a:xfrm rot="10800000" flipH="1">
            <a:off x="3733400" y="1248850"/>
            <a:ext cx="1584600" cy="362700"/>
          </a:xfrm>
          <a:prstGeom prst="straightConnector1">
            <a:avLst/>
          </a:prstGeom>
          <a:noFill/>
          <a:ln w="28575" cap="flat" cmpd="sng">
            <a:solidFill>
              <a:schemeClr val="dk1"/>
            </a:solidFill>
            <a:prstDash val="solid"/>
            <a:round/>
            <a:headEnd type="none" w="med" len="med"/>
            <a:tailEnd type="triangle" w="med" len="med"/>
          </a:ln>
        </p:spPr>
      </p:cxnSp>
      <p:sp>
        <p:nvSpPr>
          <p:cNvPr id="184" name="Google Shape;184;p25"/>
          <p:cNvSpPr txBox="1"/>
          <p:nvPr/>
        </p:nvSpPr>
        <p:spPr>
          <a:xfrm>
            <a:off x="2779900" y="3787125"/>
            <a:ext cx="2067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solidFill>
                  <a:srgbClr val="FF0000"/>
                </a:solidFill>
                <a:latin typeface="Droid Serif"/>
                <a:ea typeface="Droid Serif"/>
                <a:cs typeface="Droid Serif"/>
                <a:sym typeface="Droid Serif"/>
              </a:rPr>
              <a:t>Welcome to the SOURCES!</a:t>
            </a:r>
            <a:endParaRPr/>
          </a:p>
        </p:txBody>
      </p:sp>
      <p:pic>
        <p:nvPicPr>
          <p:cNvPr id="185" name="Google Shape;185;p25"/>
          <p:cNvPicPr preferRelativeResize="0"/>
          <p:nvPr/>
        </p:nvPicPr>
        <p:blipFill>
          <a:blip r:embed="rId3">
            <a:alphaModFix/>
          </a:blip>
          <a:stretch>
            <a:fillRect/>
          </a:stretch>
        </p:blipFill>
        <p:spPr>
          <a:xfrm>
            <a:off x="5239775" y="1363925"/>
            <a:ext cx="3569976" cy="2488675"/>
          </a:xfrm>
          <a:prstGeom prst="rect">
            <a:avLst/>
          </a:prstGeom>
          <a:noFill/>
          <a:ln w="9525" cap="flat" cmpd="sng">
            <a:solidFill>
              <a:srgbClr val="000000"/>
            </a:solidFill>
            <a:prstDash val="solid"/>
            <a:round/>
            <a:headEnd type="none" w="sm" len="sm"/>
            <a:tailEnd type="none" w="sm" len="sm"/>
          </a:ln>
        </p:spPr>
      </p:pic>
      <p:sp>
        <p:nvSpPr>
          <p:cNvPr id="186" name="Google Shape;186;p25"/>
          <p:cNvSpPr txBox="1"/>
          <p:nvPr/>
        </p:nvSpPr>
        <p:spPr>
          <a:xfrm>
            <a:off x="120875" y="438795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FF0000"/>
                </a:solidFill>
                <a:latin typeface="Impact"/>
                <a:ea typeface="Impact"/>
                <a:cs typeface="Impact"/>
                <a:sym typeface="Impact"/>
              </a:rPr>
              <a:t>Take Note!</a:t>
            </a:r>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190"/>
        <p:cNvGrpSpPr/>
        <p:nvPr/>
      </p:nvGrpSpPr>
      <p:grpSpPr>
        <a:xfrm>
          <a:off x="0" y="0"/>
          <a:ext cx="0" cy="0"/>
          <a:chOff x="0" y="0"/>
          <a:chExt cx="0" cy="0"/>
        </a:xfrm>
      </p:grpSpPr>
      <p:sp>
        <p:nvSpPr>
          <p:cNvPr id="191" name="Google Shape;191;p26"/>
          <p:cNvSpPr txBox="1"/>
          <p:nvPr/>
        </p:nvSpPr>
        <p:spPr>
          <a:xfrm>
            <a:off x="203600" y="135525"/>
            <a:ext cx="8679600" cy="475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dirty="0">
                <a:latin typeface="Times New Roman"/>
                <a:ea typeface="Times New Roman"/>
                <a:cs typeface="Times New Roman"/>
                <a:sym typeface="Times New Roman"/>
              </a:rPr>
              <a:t>On your copy of the the prompt that I gave you-- identify the following by highlighting on the document and answer the questions on your prompt page..</a:t>
            </a:r>
            <a:endParaRPr sz="1700" dirty="0">
              <a:latin typeface="Times New Roman"/>
              <a:ea typeface="Times New Roman"/>
              <a:cs typeface="Times New Roman"/>
              <a:sym typeface="Times New Roman"/>
            </a:endParaRPr>
          </a:p>
          <a:p>
            <a:pPr marL="0" lvl="0" indent="0" algn="l" rtl="0">
              <a:spcBef>
                <a:spcPts val="0"/>
              </a:spcBef>
              <a:spcAft>
                <a:spcPts val="0"/>
              </a:spcAft>
              <a:buNone/>
            </a:pPr>
            <a:endParaRPr sz="1700" dirty="0">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 sz="1700" dirty="0">
                <a:latin typeface="Times New Roman"/>
                <a:ea typeface="Times New Roman"/>
                <a:cs typeface="Times New Roman"/>
                <a:sym typeface="Times New Roman"/>
              </a:rPr>
              <a:t>The introduction &amp; specific prompt.</a:t>
            </a:r>
            <a:endParaRPr sz="1700" dirty="0">
              <a:latin typeface="Times New Roman"/>
              <a:ea typeface="Times New Roman"/>
              <a:cs typeface="Times New Roman"/>
              <a:sym typeface="Times New Roman"/>
            </a:endParaRPr>
          </a:p>
          <a:p>
            <a:pPr marL="914400" lvl="1" indent="-336550" algn="l" rtl="0">
              <a:spcBef>
                <a:spcPts val="0"/>
              </a:spcBef>
              <a:spcAft>
                <a:spcPts val="0"/>
              </a:spcAft>
              <a:buSzPts val="1700"/>
              <a:buFont typeface="Times New Roman"/>
              <a:buChar char="○"/>
            </a:pPr>
            <a:r>
              <a:rPr lang="en" sz="1700" dirty="0">
                <a:latin typeface="Times New Roman"/>
                <a:ea typeface="Times New Roman"/>
                <a:cs typeface="Times New Roman"/>
                <a:sym typeface="Times New Roman"/>
              </a:rPr>
              <a:t>Restate the prompt as a question and answer it with a YES or NO</a:t>
            </a:r>
            <a:endParaRPr sz="1700" dirty="0">
              <a:latin typeface="Times New Roman"/>
              <a:ea typeface="Times New Roman"/>
              <a:cs typeface="Times New Roman"/>
              <a:sym typeface="Times New Roman"/>
            </a:endParaRPr>
          </a:p>
          <a:p>
            <a:pPr marL="914400" lvl="1" indent="-336550" algn="l" rtl="0">
              <a:spcBef>
                <a:spcPts val="0"/>
              </a:spcBef>
              <a:spcAft>
                <a:spcPts val="0"/>
              </a:spcAft>
              <a:buSzPts val="1700"/>
              <a:buFont typeface="Times New Roman"/>
              <a:buChar char="○"/>
            </a:pPr>
            <a:r>
              <a:rPr lang="en" sz="1700" dirty="0">
                <a:latin typeface="Times New Roman"/>
                <a:ea typeface="Times New Roman"/>
                <a:cs typeface="Times New Roman"/>
                <a:sym typeface="Times New Roman"/>
              </a:rPr>
              <a:t>List 3 reasons you have for this position</a:t>
            </a:r>
            <a:endParaRPr sz="1700" dirty="0">
              <a:latin typeface="Times New Roman"/>
              <a:ea typeface="Times New Roman"/>
              <a:cs typeface="Times New Roman"/>
              <a:sym typeface="Times New Roman"/>
            </a:endParaRPr>
          </a:p>
          <a:p>
            <a:pPr marL="914400" lvl="1" indent="-336550" algn="l" rtl="0">
              <a:spcBef>
                <a:spcPts val="0"/>
              </a:spcBef>
              <a:spcAft>
                <a:spcPts val="0"/>
              </a:spcAft>
              <a:buSzPts val="1700"/>
              <a:buFont typeface="Times New Roman"/>
              <a:buChar char="○"/>
            </a:pPr>
            <a:r>
              <a:rPr lang="en" sz="1700" dirty="0">
                <a:latin typeface="Times New Roman"/>
                <a:ea typeface="Times New Roman"/>
                <a:cs typeface="Times New Roman"/>
                <a:sym typeface="Times New Roman"/>
              </a:rPr>
              <a:t>Write a WORKING THESIS for this essay</a:t>
            </a:r>
            <a:endParaRPr sz="1700" dirty="0">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 sz="1700" dirty="0">
                <a:latin typeface="Times New Roman"/>
                <a:ea typeface="Times New Roman"/>
                <a:cs typeface="Times New Roman"/>
                <a:sym typeface="Times New Roman"/>
              </a:rPr>
              <a:t>The sources and authors/identifiers.</a:t>
            </a:r>
            <a:endParaRPr sz="1700" dirty="0">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 sz="1700" dirty="0">
                <a:latin typeface="Times New Roman"/>
                <a:ea typeface="Times New Roman"/>
                <a:cs typeface="Times New Roman"/>
                <a:sym typeface="Times New Roman"/>
              </a:rPr>
              <a:t>HIghlight Bibliographic citation (for each source)</a:t>
            </a:r>
            <a:endParaRPr sz="1700" dirty="0">
              <a:latin typeface="Times New Roman"/>
              <a:ea typeface="Times New Roman"/>
              <a:cs typeface="Times New Roman"/>
              <a:sym typeface="Times New Roman"/>
            </a:endParaRPr>
          </a:p>
          <a:p>
            <a:pPr marL="914400" lvl="1" indent="-336550" algn="l" rtl="0">
              <a:spcBef>
                <a:spcPts val="0"/>
              </a:spcBef>
              <a:spcAft>
                <a:spcPts val="0"/>
              </a:spcAft>
              <a:buSzPts val="1700"/>
              <a:buFont typeface="Times New Roman"/>
              <a:buChar char="○"/>
            </a:pPr>
            <a:r>
              <a:rPr lang="en" sz="1700" dirty="0">
                <a:latin typeface="Times New Roman"/>
                <a:ea typeface="Times New Roman"/>
                <a:cs typeface="Times New Roman"/>
                <a:sym typeface="Times New Roman"/>
              </a:rPr>
              <a:t>And underline the following:</a:t>
            </a:r>
            <a:endParaRPr sz="1700" dirty="0">
              <a:latin typeface="Times New Roman"/>
              <a:ea typeface="Times New Roman"/>
              <a:cs typeface="Times New Roman"/>
              <a:sym typeface="Times New Roman"/>
            </a:endParaRPr>
          </a:p>
          <a:p>
            <a:pPr marL="1371600" lvl="2" indent="-336550" algn="l" rtl="0">
              <a:spcBef>
                <a:spcPts val="0"/>
              </a:spcBef>
              <a:spcAft>
                <a:spcPts val="0"/>
              </a:spcAft>
              <a:buSzPts val="1700"/>
              <a:buFont typeface="Times New Roman"/>
              <a:buChar char="■"/>
            </a:pPr>
            <a:r>
              <a:rPr lang="en" sz="1700" dirty="0">
                <a:latin typeface="Times New Roman"/>
                <a:ea typeface="Times New Roman"/>
                <a:cs typeface="Times New Roman"/>
                <a:sym typeface="Times New Roman"/>
              </a:rPr>
              <a:t>Author</a:t>
            </a:r>
            <a:endParaRPr sz="1700" dirty="0">
              <a:latin typeface="Times New Roman"/>
              <a:ea typeface="Times New Roman"/>
              <a:cs typeface="Times New Roman"/>
              <a:sym typeface="Times New Roman"/>
            </a:endParaRPr>
          </a:p>
          <a:p>
            <a:pPr marL="1371600" lvl="2" indent="-336550" algn="l" rtl="0">
              <a:spcBef>
                <a:spcPts val="0"/>
              </a:spcBef>
              <a:spcAft>
                <a:spcPts val="0"/>
              </a:spcAft>
              <a:buSzPts val="1700"/>
              <a:buFont typeface="Times New Roman"/>
              <a:buChar char="■"/>
            </a:pPr>
            <a:r>
              <a:rPr lang="en" sz="1700" dirty="0">
                <a:latin typeface="Times New Roman"/>
                <a:ea typeface="Times New Roman"/>
                <a:cs typeface="Times New Roman"/>
                <a:sym typeface="Times New Roman"/>
              </a:rPr>
              <a:t>Title</a:t>
            </a:r>
            <a:endParaRPr sz="1700" dirty="0">
              <a:latin typeface="Times New Roman"/>
              <a:ea typeface="Times New Roman"/>
              <a:cs typeface="Times New Roman"/>
              <a:sym typeface="Times New Roman"/>
            </a:endParaRPr>
          </a:p>
          <a:p>
            <a:pPr marL="1371600" lvl="2" indent="-336550" algn="l" rtl="0">
              <a:spcBef>
                <a:spcPts val="0"/>
              </a:spcBef>
              <a:spcAft>
                <a:spcPts val="0"/>
              </a:spcAft>
              <a:buSzPts val="1700"/>
              <a:buFont typeface="Times New Roman"/>
              <a:buChar char="■"/>
            </a:pPr>
            <a:r>
              <a:rPr lang="en" sz="1700" dirty="0">
                <a:latin typeface="Times New Roman"/>
                <a:ea typeface="Times New Roman"/>
                <a:cs typeface="Times New Roman"/>
                <a:sym typeface="Times New Roman"/>
              </a:rPr>
              <a:t>Date</a:t>
            </a:r>
            <a:endParaRPr dirty="0">
              <a:latin typeface="Times New Roman"/>
              <a:ea typeface="Times New Roman"/>
              <a:cs typeface="Times New Roman"/>
              <a:sym typeface="Times New Roman"/>
            </a:endParaRPr>
          </a:p>
          <a:p>
            <a:pPr marL="457200" lvl="0" indent="-349250" algn="l" rtl="0">
              <a:spcBef>
                <a:spcPts val="0"/>
              </a:spcBef>
              <a:spcAft>
                <a:spcPts val="0"/>
              </a:spcAft>
              <a:buSzPts val="1900"/>
              <a:buFont typeface="Times New Roman"/>
              <a:buChar char="●"/>
            </a:pPr>
            <a:r>
              <a:rPr lang="en" sz="1900" b="1" dirty="0">
                <a:latin typeface="Times New Roman"/>
                <a:ea typeface="Times New Roman"/>
                <a:cs typeface="Times New Roman"/>
                <a:sym typeface="Times New Roman"/>
              </a:rPr>
              <a:t>+  </a:t>
            </a:r>
            <a:r>
              <a:rPr lang="en" sz="1900" dirty="0">
                <a:latin typeface="Times New Roman"/>
                <a:ea typeface="Times New Roman"/>
                <a:cs typeface="Times New Roman"/>
                <a:sym typeface="Times New Roman"/>
              </a:rPr>
              <a:t>sources that support your position</a:t>
            </a:r>
            <a:endParaRPr sz="1900" dirty="0">
              <a:latin typeface="Times New Roman"/>
              <a:ea typeface="Times New Roman"/>
              <a:cs typeface="Times New Roman"/>
              <a:sym typeface="Times New Roman"/>
            </a:endParaRPr>
          </a:p>
          <a:p>
            <a:pPr marL="457200" lvl="0" indent="-349250" algn="l" rtl="0">
              <a:spcBef>
                <a:spcPts val="0"/>
              </a:spcBef>
              <a:spcAft>
                <a:spcPts val="0"/>
              </a:spcAft>
              <a:buSzPts val="1900"/>
              <a:buFont typeface="Times New Roman"/>
              <a:buChar char="●"/>
            </a:pPr>
            <a:r>
              <a:rPr lang="en" sz="1900" b="1" dirty="0">
                <a:latin typeface="Times New Roman"/>
                <a:ea typeface="Times New Roman"/>
                <a:cs typeface="Times New Roman"/>
                <a:sym typeface="Times New Roman"/>
              </a:rPr>
              <a:t>‒ </a:t>
            </a:r>
            <a:r>
              <a:rPr lang="en" sz="1900" dirty="0">
                <a:latin typeface="Times New Roman"/>
                <a:ea typeface="Times New Roman"/>
                <a:cs typeface="Times New Roman"/>
                <a:sym typeface="Times New Roman"/>
              </a:rPr>
              <a:t> sources that DO NOT support your position.</a:t>
            </a:r>
            <a:endParaRPr sz="1900" dirty="0">
              <a:latin typeface="Times New Roman"/>
              <a:ea typeface="Times New Roman"/>
              <a:cs typeface="Times New Roman"/>
              <a:sym typeface="Times New Roman"/>
            </a:endParaRPr>
          </a:p>
          <a:p>
            <a:pPr marL="457200" lvl="0" indent="-349250" algn="l" rtl="0">
              <a:spcBef>
                <a:spcPts val="0"/>
              </a:spcBef>
              <a:spcAft>
                <a:spcPts val="0"/>
              </a:spcAft>
              <a:buSzPts val="1900"/>
              <a:buFont typeface="Times New Roman"/>
              <a:buChar char="●"/>
            </a:pPr>
            <a:r>
              <a:rPr lang="en" sz="1900" dirty="0">
                <a:latin typeface="Times New Roman"/>
                <a:ea typeface="Times New Roman"/>
                <a:cs typeface="Times New Roman"/>
                <a:sym typeface="Times New Roman"/>
              </a:rPr>
              <a:t>★ sources that provide counter-argument.</a:t>
            </a:r>
            <a:endParaRPr sz="1900" dirty="0">
              <a:latin typeface="Times New Roman"/>
              <a:ea typeface="Times New Roman"/>
              <a:cs typeface="Times New Roman"/>
              <a:sym typeface="Times New Roman"/>
            </a:endParaRPr>
          </a:p>
          <a:p>
            <a:pPr marL="457200" lvl="0" indent="-349250" algn="l" rtl="0">
              <a:spcBef>
                <a:spcPts val="0"/>
              </a:spcBef>
              <a:spcAft>
                <a:spcPts val="0"/>
              </a:spcAft>
              <a:buSzPts val="1900"/>
              <a:buFont typeface="Times New Roman"/>
              <a:buChar char="●"/>
            </a:pPr>
            <a:r>
              <a:rPr lang="en" sz="1900" dirty="0">
                <a:latin typeface="Times New Roman"/>
                <a:ea typeface="Times New Roman"/>
                <a:cs typeface="Times New Roman"/>
                <a:sym typeface="Times New Roman"/>
              </a:rPr>
              <a:t>✔ sources that you will not use at all.</a:t>
            </a:r>
            <a:endParaRPr sz="1900" dirty="0">
              <a:latin typeface="Times New Roman"/>
              <a:ea typeface="Times New Roman"/>
              <a:cs typeface="Times New Roman"/>
              <a:sym typeface="Times New Roman"/>
            </a:endParaRPr>
          </a:p>
        </p:txBody>
      </p:sp>
      <p:sp>
        <p:nvSpPr>
          <p:cNvPr id="192" name="Google Shape;192;p26"/>
          <p:cNvSpPr txBox="1"/>
          <p:nvPr/>
        </p:nvSpPr>
        <p:spPr>
          <a:xfrm>
            <a:off x="5454225" y="3782625"/>
            <a:ext cx="3054000" cy="830966"/>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Times New Roman"/>
                <a:ea typeface="Times New Roman"/>
                <a:cs typeface="Times New Roman"/>
                <a:sym typeface="Times New Roman"/>
              </a:rPr>
              <a:t>For each source, write a claim statement using a </a:t>
            </a:r>
            <a:r>
              <a:rPr lang="en" u="sng" dirty="0">
                <a:solidFill>
                  <a:schemeClr val="hlink"/>
                </a:solidFill>
                <a:latin typeface="Times New Roman"/>
                <a:ea typeface="Times New Roman"/>
                <a:cs typeface="Times New Roman"/>
                <a:sym typeface="Times New Roman"/>
                <a:hlinkClick r:id="rId3"/>
              </a:rPr>
              <a:t>rhetorically accurate verb</a:t>
            </a:r>
            <a:r>
              <a:rPr lang="en" dirty="0">
                <a:latin typeface="Times New Roman"/>
                <a:ea typeface="Times New Roman"/>
                <a:cs typeface="Times New Roman"/>
                <a:sym typeface="Times New Roman"/>
              </a:rPr>
              <a:t> and a THAT clause.</a:t>
            </a:r>
            <a:endParaRPr dirty="0">
              <a:latin typeface="Times New Roman"/>
              <a:ea typeface="Times New Roman"/>
              <a:cs typeface="Times New Roman"/>
              <a:sym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196"/>
        <p:cNvGrpSpPr/>
        <p:nvPr/>
      </p:nvGrpSpPr>
      <p:grpSpPr>
        <a:xfrm>
          <a:off x="0" y="0"/>
          <a:ext cx="0" cy="0"/>
          <a:chOff x="0" y="0"/>
          <a:chExt cx="0" cy="0"/>
        </a:xfrm>
      </p:grpSpPr>
      <p:sp>
        <p:nvSpPr>
          <p:cNvPr id="197" name="Google Shape;197;p27"/>
          <p:cNvSpPr/>
          <p:nvPr/>
        </p:nvSpPr>
        <p:spPr>
          <a:xfrm rot="10800000" flipH="1">
            <a:off x="617775" y="80575"/>
            <a:ext cx="2215800" cy="1853400"/>
          </a:xfrm>
          <a:prstGeom prst="pie">
            <a:avLst>
              <a:gd name="adj1" fmla="val 0"/>
              <a:gd name="adj2" fmla="val 16200000"/>
            </a:avLst>
          </a:pr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7"/>
          <p:cNvSpPr/>
          <p:nvPr/>
        </p:nvSpPr>
        <p:spPr>
          <a:xfrm>
            <a:off x="617775" y="3174025"/>
            <a:ext cx="2215800" cy="1853400"/>
          </a:xfrm>
          <a:prstGeom prst="pie">
            <a:avLst>
              <a:gd name="adj1" fmla="val 0"/>
              <a:gd name="adj2" fmla="val 16200000"/>
            </a:avLst>
          </a:pr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7"/>
          <p:cNvSpPr/>
          <p:nvPr/>
        </p:nvSpPr>
        <p:spPr>
          <a:xfrm rot="10800000">
            <a:off x="6294350" y="80575"/>
            <a:ext cx="2215800" cy="1853400"/>
          </a:xfrm>
          <a:prstGeom prst="pie">
            <a:avLst>
              <a:gd name="adj1" fmla="val 0"/>
              <a:gd name="adj2" fmla="val 16200000"/>
            </a:avLst>
          </a:pr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7"/>
          <p:cNvSpPr/>
          <p:nvPr/>
        </p:nvSpPr>
        <p:spPr>
          <a:xfrm flipH="1">
            <a:off x="6294350" y="3174025"/>
            <a:ext cx="2215800" cy="1853400"/>
          </a:xfrm>
          <a:prstGeom prst="pie">
            <a:avLst>
              <a:gd name="adj1" fmla="val 0"/>
              <a:gd name="adj2" fmla="val 16200000"/>
            </a:avLst>
          </a:pr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7"/>
          <p:cNvSpPr txBox="1"/>
          <p:nvPr/>
        </p:nvSpPr>
        <p:spPr>
          <a:xfrm>
            <a:off x="1872600" y="1178700"/>
            <a:ext cx="5398800" cy="2786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chemeClr val="dk1"/>
                </a:solidFill>
                <a:latin typeface="Droid Serif"/>
                <a:ea typeface="Droid Serif"/>
                <a:cs typeface="Droid Serif"/>
                <a:sym typeface="Droid Serif"/>
              </a:rPr>
              <a:t>Synthesis Party</a:t>
            </a:r>
            <a:endParaRPr sz="1300">
              <a:solidFill>
                <a:schemeClr val="dk1"/>
              </a:solidFill>
              <a:latin typeface="Droid Serif"/>
              <a:ea typeface="Droid Serif"/>
              <a:cs typeface="Droid Serif"/>
              <a:sym typeface="Droid Serif"/>
            </a:endParaRPr>
          </a:p>
          <a:p>
            <a:pPr marL="0" lvl="0" indent="0" algn="l" rtl="0">
              <a:spcBef>
                <a:spcPts val="0"/>
              </a:spcBef>
              <a:spcAft>
                <a:spcPts val="0"/>
              </a:spcAft>
              <a:buNone/>
            </a:pPr>
            <a:r>
              <a:rPr lang="en" sz="1300">
                <a:solidFill>
                  <a:schemeClr val="dk1"/>
                </a:solidFill>
                <a:latin typeface="Droid Serif"/>
                <a:ea typeface="Droid Serif"/>
                <a:cs typeface="Droid Serif"/>
                <a:sym typeface="Droid Serif"/>
              </a:rPr>
              <a:t>You are a host at Mos Eisley Cantina.  It is your job to seat the guests as they enter.  6-8 people have walked in and require at most 4 tables.  As the host, it is your job to decide where  and with who they will sit.  Since this is </a:t>
            </a:r>
            <a:r>
              <a:rPr lang="en" sz="1300">
                <a:solidFill>
                  <a:srgbClr val="202122"/>
                </a:solidFill>
                <a:latin typeface="Droid Serif"/>
                <a:ea typeface="Droid Serif"/>
                <a:cs typeface="Droid Serif"/>
                <a:sym typeface="Droid Serif"/>
              </a:rPr>
              <a:t>"wretched hive of scum and villainy" </a:t>
            </a:r>
            <a:r>
              <a:rPr lang="en" sz="1300">
                <a:solidFill>
                  <a:schemeClr val="dk1"/>
                </a:solidFill>
                <a:latin typeface="Droid Serif"/>
                <a:ea typeface="Droid Serif"/>
                <a:cs typeface="Droid Serif"/>
                <a:sym typeface="Droid Serif"/>
              </a:rPr>
              <a:t>you want everyone to get along so no one gets shot.</a:t>
            </a:r>
            <a:endParaRPr sz="1300">
              <a:solidFill>
                <a:schemeClr val="dk1"/>
              </a:solidFill>
              <a:latin typeface="Droid Serif"/>
              <a:ea typeface="Droid Serif"/>
              <a:cs typeface="Droid Serif"/>
              <a:sym typeface="Droid Serif"/>
            </a:endParaRPr>
          </a:p>
          <a:p>
            <a:pPr marL="457200" lvl="0" indent="-311150" algn="l" rtl="0">
              <a:spcBef>
                <a:spcPts val="0"/>
              </a:spcBef>
              <a:spcAft>
                <a:spcPts val="0"/>
              </a:spcAft>
              <a:buClr>
                <a:schemeClr val="dk1"/>
              </a:buClr>
              <a:buSzPts val="1300"/>
              <a:buFont typeface="Droid Serif"/>
              <a:buChar char="➢"/>
            </a:pPr>
            <a:r>
              <a:rPr lang="en" sz="1300">
                <a:solidFill>
                  <a:schemeClr val="dk1"/>
                </a:solidFill>
                <a:latin typeface="Droid Serif"/>
                <a:ea typeface="Droid Serif"/>
                <a:cs typeface="Droid Serif"/>
                <a:sym typeface="Droid Serif"/>
              </a:rPr>
              <a:t>Read through the sources</a:t>
            </a:r>
            <a:endParaRPr sz="1300">
              <a:solidFill>
                <a:schemeClr val="dk1"/>
              </a:solidFill>
              <a:latin typeface="Droid Serif"/>
              <a:ea typeface="Droid Serif"/>
              <a:cs typeface="Droid Serif"/>
              <a:sym typeface="Droid Serif"/>
            </a:endParaRPr>
          </a:p>
          <a:p>
            <a:pPr marL="457200" lvl="0" indent="-311150" algn="l" rtl="0">
              <a:spcBef>
                <a:spcPts val="0"/>
              </a:spcBef>
              <a:spcAft>
                <a:spcPts val="0"/>
              </a:spcAft>
              <a:buClr>
                <a:schemeClr val="dk1"/>
              </a:buClr>
              <a:buSzPts val="1300"/>
              <a:buFont typeface="Droid Serif"/>
              <a:buChar char="➢"/>
            </a:pPr>
            <a:r>
              <a:rPr lang="en" sz="1300">
                <a:solidFill>
                  <a:schemeClr val="dk1"/>
                </a:solidFill>
                <a:latin typeface="Droid Serif"/>
                <a:ea typeface="Droid Serif"/>
                <a:cs typeface="Droid Serif"/>
                <a:sym typeface="Droid Serif"/>
              </a:rPr>
              <a:t>Decide where each of the source will sit in the cantina.</a:t>
            </a:r>
            <a:endParaRPr sz="1300">
              <a:solidFill>
                <a:schemeClr val="dk1"/>
              </a:solidFill>
              <a:latin typeface="Droid Serif"/>
              <a:ea typeface="Droid Serif"/>
              <a:cs typeface="Droid Serif"/>
              <a:sym typeface="Droid Serif"/>
            </a:endParaRPr>
          </a:p>
          <a:p>
            <a:pPr marL="457200" lvl="0" indent="-311150" algn="l" rtl="0">
              <a:spcBef>
                <a:spcPts val="0"/>
              </a:spcBef>
              <a:spcAft>
                <a:spcPts val="0"/>
              </a:spcAft>
              <a:buClr>
                <a:schemeClr val="dk1"/>
              </a:buClr>
              <a:buSzPts val="1300"/>
              <a:buFont typeface="Droid Serif"/>
              <a:buChar char="➢"/>
            </a:pPr>
            <a:r>
              <a:rPr lang="en" sz="1300">
                <a:solidFill>
                  <a:schemeClr val="dk1"/>
                </a:solidFill>
                <a:latin typeface="Droid Serif"/>
                <a:ea typeface="Droid Serif"/>
                <a:cs typeface="Droid Serif"/>
                <a:sym typeface="Droid Serif"/>
              </a:rPr>
              <a:t>Who do you want sitting closest to you? Who do you want sitting away from you?  Who do you think will get along? Who will not?</a:t>
            </a:r>
            <a:endParaRPr sz="1300">
              <a:solidFill>
                <a:schemeClr val="dk1"/>
              </a:solidFill>
              <a:latin typeface="Droid Serif"/>
              <a:ea typeface="Droid Serif"/>
              <a:cs typeface="Droid Serif"/>
              <a:sym typeface="Droid Serif"/>
            </a:endParaRPr>
          </a:p>
          <a:p>
            <a:pPr marL="457200" lvl="0" indent="-311150" algn="l" rtl="0">
              <a:spcBef>
                <a:spcPts val="0"/>
              </a:spcBef>
              <a:spcAft>
                <a:spcPts val="0"/>
              </a:spcAft>
              <a:buClr>
                <a:schemeClr val="dk1"/>
              </a:buClr>
              <a:buSzPts val="1300"/>
              <a:buFont typeface="Droid Serif"/>
              <a:buChar char="➢"/>
            </a:pPr>
            <a:r>
              <a:rPr lang="en" sz="1300">
                <a:solidFill>
                  <a:schemeClr val="dk1"/>
                </a:solidFill>
                <a:latin typeface="Droid Serif"/>
                <a:ea typeface="Droid Serif"/>
                <a:cs typeface="Droid Serif"/>
                <a:sym typeface="Droid Serif"/>
              </a:rPr>
              <a:t>Place the sources letters in the boxes according to where you want them to sit.</a:t>
            </a:r>
            <a:endParaRPr sz="1300">
              <a:solidFill>
                <a:schemeClr val="dk1"/>
              </a:solidFill>
              <a:latin typeface="Droid Serif"/>
              <a:ea typeface="Droid Serif"/>
              <a:cs typeface="Droid Serif"/>
              <a:sym typeface="Droid Serif"/>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205"/>
        <p:cNvGrpSpPr/>
        <p:nvPr/>
      </p:nvGrpSpPr>
      <p:grpSpPr>
        <a:xfrm>
          <a:off x="0" y="0"/>
          <a:ext cx="0" cy="0"/>
          <a:chOff x="0" y="0"/>
          <a:chExt cx="0" cy="0"/>
        </a:xfrm>
      </p:grpSpPr>
      <p:sp>
        <p:nvSpPr>
          <p:cNvPr id="206" name="Google Shape;206;p28"/>
          <p:cNvSpPr/>
          <p:nvPr/>
        </p:nvSpPr>
        <p:spPr>
          <a:xfrm rot="10800000" flipH="1">
            <a:off x="617775" y="80575"/>
            <a:ext cx="2215800" cy="1853400"/>
          </a:xfrm>
          <a:prstGeom prst="pie">
            <a:avLst>
              <a:gd name="adj1" fmla="val 0"/>
              <a:gd name="adj2" fmla="val 16200000"/>
            </a:avLst>
          </a:pr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8"/>
          <p:cNvSpPr/>
          <p:nvPr/>
        </p:nvSpPr>
        <p:spPr>
          <a:xfrm>
            <a:off x="617775" y="3174025"/>
            <a:ext cx="2215800" cy="1853400"/>
          </a:xfrm>
          <a:prstGeom prst="pie">
            <a:avLst>
              <a:gd name="adj1" fmla="val 0"/>
              <a:gd name="adj2" fmla="val 16200000"/>
            </a:avLst>
          </a:pr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8"/>
          <p:cNvSpPr/>
          <p:nvPr/>
        </p:nvSpPr>
        <p:spPr>
          <a:xfrm rot="10800000">
            <a:off x="6294350" y="80575"/>
            <a:ext cx="2215800" cy="1853400"/>
          </a:xfrm>
          <a:prstGeom prst="pie">
            <a:avLst>
              <a:gd name="adj1" fmla="val 0"/>
              <a:gd name="adj2" fmla="val 16200000"/>
            </a:avLst>
          </a:pr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8"/>
          <p:cNvSpPr/>
          <p:nvPr/>
        </p:nvSpPr>
        <p:spPr>
          <a:xfrm flipH="1">
            <a:off x="6294350" y="3174025"/>
            <a:ext cx="2215800" cy="1853400"/>
          </a:xfrm>
          <a:prstGeom prst="pie">
            <a:avLst>
              <a:gd name="adj1" fmla="val 0"/>
              <a:gd name="adj2" fmla="val 16200000"/>
            </a:avLst>
          </a:pr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8"/>
          <p:cNvSpPr txBox="1"/>
          <p:nvPr/>
        </p:nvSpPr>
        <p:spPr>
          <a:xfrm>
            <a:off x="1917025" y="1184075"/>
            <a:ext cx="5378700" cy="2786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chemeClr val="dk1"/>
                </a:solidFill>
                <a:latin typeface="Droid Serif"/>
                <a:ea typeface="Droid Serif"/>
                <a:cs typeface="Droid Serif"/>
                <a:sym typeface="Droid Serif"/>
              </a:rPr>
              <a:t>Synthesis Party</a:t>
            </a:r>
            <a:endParaRPr sz="1300">
              <a:solidFill>
                <a:schemeClr val="dk1"/>
              </a:solidFill>
              <a:latin typeface="Droid Serif"/>
              <a:ea typeface="Droid Serif"/>
              <a:cs typeface="Droid Serif"/>
              <a:sym typeface="Droid Serif"/>
            </a:endParaRPr>
          </a:p>
          <a:p>
            <a:pPr marL="0" lvl="0" indent="0" algn="l" rtl="0">
              <a:spcBef>
                <a:spcPts val="0"/>
              </a:spcBef>
              <a:spcAft>
                <a:spcPts val="0"/>
              </a:spcAft>
              <a:buNone/>
            </a:pPr>
            <a:r>
              <a:rPr lang="en" sz="1300">
                <a:solidFill>
                  <a:schemeClr val="dk1"/>
                </a:solidFill>
                <a:latin typeface="Droid Serif"/>
                <a:ea typeface="Droid Serif"/>
                <a:cs typeface="Droid Serif"/>
                <a:sym typeface="Droid Serif"/>
              </a:rPr>
              <a:t>You are organizing the sources based on the claims in the source.</a:t>
            </a:r>
            <a:endParaRPr sz="1300">
              <a:solidFill>
                <a:schemeClr val="dk1"/>
              </a:solidFill>
              <a:latin typeface="Droid Serif"/>
              <a:ea typeface="Droid Serif"/>
              <a:cs typeface="Droid Serif"/>
              <a:sym typeface="Droid Serif"/>
            </a:endParaRPr>
          </a:p>
          <a:p>
            <a:pPr marL="0" lvl="0" indent="0" algn="l" rtl="0">
              <a:spcBef>
                <a:spcPts val="0"/>
              </a:spcBef>
              <a:spcAft>
                <a:spcPts val="0"/>
              </a:spcAft>
              <a:buNone/>
            </a:pPr>
            <a:endParaRPr sz="1300">
              <a:solidFill>
                <a:schemeClr val="dk1"/>
              </a:solidFill>
              <a:latin typeface="Droid Serif"/>
              <a:ea typeface="Droid Serif"/>
              <a:cs typeface="Droid Serif"/>
              <a:sym typeface="Droid Serif"/>
            </a:endParaRPr>
          </a:p>
          <a:p>
            <a:pPr marL="0" lvl="0" indent="0" algn="l" rtl="0">
              <a:spcBef>
                <a:spcPts val="0"/>
              </a:spcBef>
              <a:spcAft>
                <a:spcPts val="0"/>
              </a:spcAft>
              <a:buNone/>
            </a:pPr>
            <a:r>
              <a:rPr lang="en" sz="1300">
                <a:solidFill>
                  <a:schemeClr val="dk1"/>
                </a:solidFill>
                <a:latin typeface="Droid Serif"/>
                <a:ea typeface="Droid Serif"/>
                <a:cs typeface="Droid Serif"/>
                <a:sym typeface="Droid Serif"/>
              </a:rPr>
              <a:t>This is one way to organize the sources.  It would entirely depend on the prompt and topic.  Maybe the table names are something like </a:t>
            </a:r>
            <a:r>
              <a:rPr lang="en" sz="1300" b="1">
                <a:solidFill>
                  <a:schemeClr val="dk1"/>
                </a:solidFill>
                <a:latin typeface="Droid Serif"/>
                <a:ea typeface="Droid Serif"/>
                <a:cs typeface="Droid Serif"/>
                <a:sym typeface="Droid Serif"/>
              </a:rPr>
              <a:t>Agree With Me</a:t>
            </a:r>
            <a:r>
              <a:rPr lang="en" sz="1300">
                <a:solidFill>
                  <a:schemeClr val="dk1"/>
                </a:solidFill>
                <a:latin typeface="Droid Serif"/>
                <a:ea typeface="Droid Serif"/>
                <a:cs typeface="Droid Serif"/>
                <a:sym typeface="Droid Serif"/>
              </a:rPr>
              <a:t>/ </a:t>
            </a:r>
            <a:r>
              <a:rPr lang="en" sz="1300" b="1">
                <a:solidFill>
                  <a:schemeClr val="dk1"/>
                </a:solidFill>
                <a:latin typeface="Droid Serif"/>
                <a:ea typeface="Droid Serif"/>
                <a:cs typeface="Droid Serif"/>
                <a:sym typeface="Droid Serif"/>
              </a:rPr>
              <a:t>Disagree with Me</a:t>
            </a:r>
            <a:r>
              <a:rPr lang="en" sz="1300">
                <a:solidFill>
                  <a:schemeClr val="dk1"/>
                </a:solidFill>
                <a:latin typeface="Droid Serif"/>
                <a:ea typeface="Droid Serif"/>
                <a:cs typeface="Droid Serif"/>
                <a:sym typeface="Droid Serif"/>
              </a:rPr>
              <a:t>/ </a:t>
            </a:r>
            <a:r>
              <a:rPr lang="en" sz="1300" b="1">
                <a:solidFill>
                  <a:schemeClr val="dk1"/>
                </a:solidFill>
                <a:latin typeface="Droid Serif"/>
                <a:ea typeface="Droid Serif"/>
                <a:cs typeface="Droid Serif"/>
                <a:sym typeface="Droid Serif"/>
              </a:rPr>
              <a:t>Counter-Argument</a:t>
            </a:r>
            <a:r>
              <a:rPr lang="en" sz="1300">
                <a:solidFill>
                  <a:schemeClr val="dk1"/>
                </a:solidFill>
                <a:latin typeface="Droid Serif"/>
                <a:ea typeface="Droid Serif"/>
                <a:cs typeface="Droid Serif"/>
                <a:sym typeface="Droid Serif"/>
              </a:rPr>
              <a:t>/ </a:t>
            </a:r>
            <a:r>
              <a:rPr lang="en" sz="1300" b="1">
                <a:solidFill>
                  <a:schemeClr val="dk1"/>
                </a:solidFill>
                <a:latin typeface="Droid Serif"/>
                <a:ea typeface="Droid Serif"/>
                <a:cs typeface="Droid Serif"/>
                <a:sym typeface="Droid Serif"/>
              </a:rPr>
              <a:t>Concession</a:t>
            </a:r>
            <a:r>
              <a:rPr lang="en" sz="1300">
                <a:solidFill>
                  <a:schemeClr val="dk1"/>
                </a:solidFill>
                <a:latin typeface="Droid Serif"/>
                <a:ea typeface="Droid Serif"/>
                <a:cs typeface="Droid Serif"/>
                <a:sym typeface="Droid Serif"/>
              </a:rPr>
              <a:t>.</a:t>
            </a:r>
            <a:endParaRPr sz="1300">
              <a:solidFill>
                <a:schemeClr val="dk1"/>
              </a:solidFill>
              <a:latin typeface="Droid Serif"/>
              <a:ea typeface="Droid Serif"/>
              <a:cs typeface="Droid Serif"/>
              <a:sym typeface="Droid Serif"/>
            </a:endParaRPr>
          </a:p>
          <a:p>
            <a:pPr marL="0" lvl="0" indent="0" algn="l" rtl="0">
              <a:spcBef>
                <a:spcPts val="0"/>
              </a:spcBef>
              <a:spcAft>
                <a:spcPts val="0"/>
              </a:spcAft>
              <a:buNone/>
            </a:pPr>
            <a:endParaRPr sz="1300">
              <a:solidFill>
                <a:schemeClr val="dk1"/>
              </a:solidFill>
              <a:latin typeface="Droid Serif"/>
              <a:ea typeface="Droid Serif"/>
              <a:cs typeface="Droid Serif"/>
              <a:sym typeface="Droid Serif"/>
            </a:endParaRPr>
          </a:p>
          <a:p>
            <a:pPr marL="0" lvl="0" indent="0" algn="l" rtl="0">
              <a:spcBef>
                <a:spcPts val="0"/>
              </a:spcBef>
              <a:spcAft>
                <a:spcPts val="0"/>
              </a:spcAft>
              <a:buNone/>
            </a:pPr>
            <a:r>
              <a:rPr lang="en" sz="1300">
                <a:solidFill>
                  <a:schemeClr val="dk1"/>
                </a:solidFill>
                <a:latin typeface="Droid Serif"/>
                <a:ea typeface="Droid Serif"/>
                <a:cs typeface="Droid Serif"/>
                <a:sym typeface="Droid Serif"/>
              </a:rPr>
              <a:t>Hint: Organizing by ideas, not genre or kind of source.  </a:t>
            </a:r>
            <a:endParaRPr sz="1300">
              <a:solidFill>
                <a:schemeClr val="dk1"/>
              </a:solidFill>
              <a:latin typeface="Droid Serif"/>
              <a:ea typeface="Droid Serif"/>
              <a:cs typeface="Droid Serif"/>
              <a:sym typeface="Droid Serif"/>
            </a:endParaRPr>
          </a:p>
          <a:p>
            <a:pPr marL="0" lvl="0" indent="0" algn="l" rtl="0">
              <a:spcBef>
                <a:spcPts val="0"/>
              </a:spcBef>
              <a:spcAft>
                <a:spcPts val="0"/>
              </a:spcAft>
              <a:buNone/>
            </a:pPr>
            <a:endParaRPr sz="1300">
              <a:solidFill>
                <a:schemeClr val="dk1"/>
              </a:solidFill>
              <a:latin typeface="Droid Serif"/>
              <a:ea typeface="Droid Serif"/>
              <a:cs typeface="Droid Serif"/>
              <a:sym typeface="Droid Serif"/>
            </a:endParaRPr>
          </a:p>
          <a:p>
            <a:pPr marL="0" lvl="0" indent="0" algn="l" rtl="0">
              <a:spcBef>
                <a:spcPts val="0"/>
              </a:spcBef>
              <a:spcAft>
                <a:spcPts val="0"/>
              </a:spcAft>
              <a:buNone/>
            </a:pPr>
            <a:endParaRPr sz="1300">
              <a:solidFill>
                <a:schemeClr val="dk1"/>
              </a:solidFill>
              <a:latin typeface="Droid Serif"/>
              <a:ea typeface="Droid Serif"/>
              <a:cs typeface="Droid Serif"/>
              <a:sym typeface="Droid Serif"/>
            </a:endParaRPr>
          </a:p>
          <a:p>
            <a:pPr marL="0" lvl="0" indent="0" algn="l" rtl="0">
              <a:spcBef>
                <a:spcPts val="0"/>
              </a:spcBef>
              <a:spcAft>
                <a:spcPts val="0"/>
              </a:spcAft>
              <a:buNone/>
            </a:pPr>
            <a:endParaRPr sz="1300">
              <a:solidFill>
                <a:schemeClr val="dk1"/>
              </a:solidFill>
              <a:latin typeface="Droid Serif"/>
              <a:ea typeface="Droid Serif"/>
              <a:cs typeface="Droid Serif"/>
              <a:sym typeface="Droid Serif"/>
            </a:endParaRPr>
          </a:p>
          <a:p>
            <a:pPr marL="0" lvl="0" indent="0" algn="l" rtl="0">
              <a:spcBef>
                <a:spcPts val="0"/>
              </a:spcBef>
              <a:spcAft>
                <a:spcPts val="0"/>
              </a:spcAft>
              <a:buNone/>
            </a:pPr>
            <a:endParaRPr sz="1300">
              <a:solidFill>
                <a:schemeClr val="dk1"/>
              </a:solidFill>
              <a:latin typeface="Droid Serif"/>
              <a:ea typeface="Droid Serif"/>
              <a:cs typeface="Droid Serif"/>
              <a:sym typeface="Droid Serif"/>
            </a:endParaRPr>
          </a:p>
        </p:txBody>
      </p:sp>
      <p:sp>
        <p:nvSpPr>
          <p:cNvPr id="211" name="Google Shape;211;p28"/>
          <p:cNvSpPr txBox="1"/>
          <p:nvPr/>
        </p:nvSpPr>
        <p:spPr>
          <a:xfrm>
            <a:off x="1007225" y="496900"/>
            <a:ext cx="12624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Chronology</a:t>
            </a:r>
            <a:endParaRPr/>
          </a:p>
        </p:txBody>
      </p:sp>
      <p:sp>
        <p:nvSpPr>
          <p:cNvPr id="212" name="Google Shape;212;p28"/>
          <p:cNvSpPr txBox="1"/>
          <p:nvPr/>
        </p:nvSpPr>
        <p:spPr>
          <a:xfrm>
            <a:off x="6781900" y="510325"/>
            <a:ext cx="1329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Machete</a:t>
            </a:r>
            <a:endParaRPr/>
          </a:p>
        </p:txBody>
      </p:sp>
      <p:sp>
        <p:nvSpPr>
          <p:cNvPr id="213" name="Google Shape;213;p28"/>
          <p:cNvSpPr txBox="1"/>
          <p:nvPr/>
        </p:nvSpPr>
        <p:spPr>
          <a:xfrm>
            <a:off x="1007225" y="4243725"/>
            <a:ext cx="12624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Release Date</a:t>
            </a:r>
            <a:endParaRPr/>
          </a:p>
        </p:txBody>
      </p:sp>
      <p:sp>
        <p:nvSpPr>
          <p:cNvPr id="214" name="Google Shape;214;p28"/>
          <p:cNvSpPr txBox="1"/>
          <p:nvPr/>
        </p:nvSpPr>
        <p:spPr>
          <a:xfrm>
            <a:off x="6781900" y="4243725"/>
            <a:ext cx="14370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Doesn’t matter</a:t>
            </a:r>
            <a:endParaRPr/>
          </a:p>
        </p:txBody>
      </p:sp>
      <p:sp>
        <p:nvSpPr>
          <p:cNvPr id="215" name="Google Shape;215;p28"/>
          <p:cNvSpPr txBox="1"/>
          <p:nvPr/>
        </p:nvSpPr>
        <p:spPr>
          <a:xfrm>
            <a:off x="953500" y="3612525"/>
            <a:ext cx="55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 H</a:t>
            </a:r>
            <a:endParaRPr/>
          </a:p>
        </p:txBody>
      </p:sp>
      <p:sp>
        <p:nvSpPr>
          <p:cNvPr id="216" name="Google Shape;216;p28"/>
          <p:cNvSpPr txBox="1"/>
          <p:nvPr/>
        </p:nvSpPr>
        <p:spPr>
          <a:xfrm>
            <a:off x="886350" y="1060925"/>
            <a:ext cx="76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B, C, </a:t>
            </a:r>
            <a:endParaRPr/>
          </a:p>
        </p:txBody>
      </p:sp>
      <p:sp>
        <p:nvSpPr>
          <p:cNvPr id="217" name="Google Shape;217;p28"/>
          <p:cNvSpPr txBox="1"/>
          <p:nvPr/>
        </p:nvSpPr>
        <p:spPr>
          <a:xfrm>
            <a:off x="7560800" y="3505100"/>
            <a:ext cx="63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 H, </a:t>
            </a:r>
            <a:endParaRPr/>
          </a:p>
        </p:txBody>
      </p:sp>
      <p:sp>
        <p:nvSpPr>
          <p:cNvPr id="218" name="Google Shape;218;p28"/>
          <p:cNvSpPr txBox="1"/>
          <p:nvPr/>
        </p:nvSpPr>
        <p:spPr>
          <a:xfrm>
            <a:off x="7587675" y="1074350"/>
            <a:ext cx="47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E, I</a:t>
            </a:r>
            <a:endParaRPr/>
          </a:p>
        </p:txBody>
      </p:sp>
      <p:sp>
        <p:nvSpPr>
          <p:cNvPr id="219" name="Google Shape;219;p28"/>
          <p:cNvSpPr txBox="1"/>
          <p:nvPr/>
        </p:nvSpPr>
        <p:spPr>
          <a:xfrm>
            <a:off x="7628000" y="1946075"/>
            <a:ext cx="14370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Kicked out for cutting off he arm of a customer with a lightsaber. G</a:t>
            </a:r>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9"/>
          <p:cNvSpPr txBox="1"/>
          <p:nvPr/>
        </p:nvSpPr>
        <p:spPr>
          <a:xfrm>
            <a:off x="188025" y="174575"/>
            <a:ext cx="8809800" cy="430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Georgia"/>
                <a:ea typeface="Georgia"/>
                <a:cs typeface="Georgia"/>
                <a:sym typeface="Georgia"/>
              </a:rPr>
              <a:t>1. Revise your thesis statement.  Can you think of an anecdote to lead into it? Revise your stakeholders if necessary.  Who will you be thinking about as your writing?  Who would care? Any new revelations?</a:t>
            </a:r>
            <a:endParaRPr sz="1600">
              <a:latin typeface="Georgia"/>
              <a:ea typeface="Georgia"/>
              <a:cs typeface="Georgia"/>
              <a:sym typeface="Georgia"/>
            </a:endParaRPr>
          </a:p>
          <a:p>
            <a:pPr marL="0" lvl="0" indent="0" algn="l" rtl="0">
              <a:spcBef>
                <a:spcPts val="0"/>
              </a:spcBef>
              <a:spcAft>
                <a:spcPts val="0"/>
              </a:spcAft>
              <a:buNone/>
            </a:pPr>
            <a:endParaRPr sz="1600">
              <a:latin typeface="Georgia"/>
              <a:ea typeface="Georgia"/>
              <a:cs typeface="Georgia"/>
              <a:sym typeface="Georgia"/>
            </a:endParaRPr>
          </a:p>
          <a:p>
            <a:pPr marL="0" lvl="0" indent="0" algn="l" rtl="0">
              <a:spcBef>
                <a:spcPts val="0"/>
              </a:spcBef>
              <a:spcAft>
                <a:spcPts val="0"/>
              </a:spcAft>
              <a:buNone/>
            </a:pPr>
            <a:r>
              <a:rPr lang="en" sz="1600">
                <a:latin typeface="Georgia"/>
                <a:ea typeface="Georgia"/>
                <a:cs typeface="Georgia"/>
                <a:sym typeface="Georgia"/>
              </a:rPr>
              <a:t>2. Briefly outline your support paragraphs--remember to begin each with a claim reflecting your position.</a:t>
            </a:r>
            <a:endParaRPr sz="1600">
              <a:latin typeface="Georgia"/>
              <a:ea typeface="Georgia"/>
              <a:cs typeface="Georgia"/>
              <a:sym typeface="Georgia"/>
            </a:endParaRPr>
          </a:p>
          <a:p>
            <a:pPr marL="0" lvl="0" indent="0" algn="l" rtl="0">
              <a:spcBef>
                <a:spcPts val="0"/>
              </a:spcBef>
              <a:spcAft>
                <a:spcPts val="0"/>
              </a:spcAft>
              <a:buNone/>
            </a:pPr>
            <a:endParaRPr sz="1600">
              <a:latin typeface="Georgia"/>
              <a:ea typeface="Georgia"/>
              <a:cs typeface="Georgia"/>
              <a:sym typeface="Georgia"/>
            </a:endParaRPr>
          </a:p>
          <a:p>
            <a:pPr marL="0" lvl="0" indent="0" algn="l" rtl="0">
              <a:spcBef>
                <a:spcPts val="0"/>
              </a:spcBef>
              <a:spcAft>
                <a:spcPts val="0"/>
              </a:spcAft>
              <a:buNone/>
            </a:pPr>
            <a:r>
              <a:rPr lang="en" sz="1600">
                <a:latin typeface="Georgia"/>
                <a:ea typeface="Georgia"/>
                <a:cs typeface="Georgia"/>
                <a:sym typeface="Georgia"/>
              </a:rPr>
              <a:t>	</a:t>
            </a:r>
            <a:r>
              <a:rPr lang="en" sz="1600" b="1" u="sng">
                <a:latin typeface="Georgia"/>
                <a:ea typeface="Georgia"/>
                <a:cs typeface="Georgia"/>
                <a:sym typeface="Georgia"/>
              </a:rPr>
              <a:t>In a synthesis essay, you should always consider opposing views</a:t>
            </a:r>
            <a:endParaRPr sz="1600" u="sng">
              <a:latin typeface="Georgia"/>
              <a:ea typeface="Georgia"/>
              <a:cs typeface="Georgia"/>
              <a:sym typeface="Georgia"/>
            </a:endParaRPr>
          </a:p>
          <a:p>
            <a:pPr marL="0" lvl="0" indent="0" algn="l" rtl="0">
              <a:spcBef>
                <a:spcPts val="0"/>
              </a:spcBef>
              <a:spcAft>
                <a:spcPts val="0"/>
              </a:spcAft>
              <a:buNone/>
            </a:pPr>
            <a:r>
              <a:rPr lang="en" sz="1600">
                <a:latin typeface="Georgia"/>
                <a:ea typeface="Georgia"/>
                <a:cs typeface="Georgia"/>
                <a:sym typeface="Georgia"/>
              </a:rPr>
              <a:t>	*Where will you include each source?</a:t>
            </a:r>
            <a:endParaRPr sz="1600">
              <a:latin typeface="Georgia"/>
              <a:ea typeface="Georgia"/>
              <a:cs typeface="Georgia"/>
              <a:sym typeface="Georgia"/>
            </a:endParaRPr>
          </a:p>
          <a:p>
            <a:pPr marL="0" lvl="0" indent="0" algn="l" rtl="0">
              <a:spcBef>
                <a:spcPts val="0"/>
              </a:spcBef>
              <a:spcAft>
                <a:spcPts val="0"/>
              </a:spcAft>
              <a:buNone/>
            </a:pPr>
            <a:r>
              <a:rPr lang="en" sz="1600">
                <a:latin typeface="Georgia"/>
                <a:ea typeface="Georgia"/>
                <a:cs typeface="Georgia"/>
                <a:sym typeface="Georgia"/>
              </a:rPr>
              <a:t>	*What additional evidence could you include?</a:t>
            </a:r>
            <a:endParaRPr sz="1600">
              <a:latin typeface="Georgia"/>
              <a:ea typeface="Georgia"/>
              <a:cs typeface="Georgia"/>
              <a:sym typeface="Georgia"/>
            </a:endParaRPr>
          </a:p>
          <a:p>
            <a:pPr marL="0" lvl="0" indent="0" algn="l" rtl="0">
              <a:spcBef>
                <a:spcPts val="0"/>
              </a:spcBef>
              <a:spcAft>
                <a:spcPts val="0"/>
              </a:spcAft>
              <a:buNone/>
            </a:pPr>
            <a:endParaRPr sz="1600">
              <a:latin typeface="Georgia"/>
              <a:ea typeface="Georgia"/>
              <a:cs typeface="Georgia"/>
              <a:sym typeface="Georgia"/>
            </a:endParaRPr>
          </a:p>
          <a:p>
            <a:pPr marL="0" lvl="0" indent="0" algn="l" rtl="0">
              <a:spcBef>
                <a:spcPts val="0"/>
              </a:spcBef>
              <a:spcAft>
                <a:spcPts val="0"/>
              </a:spcAft>
              <a:buNone/>
            </a:pPr>
            <a:r>
              <a:rPr lang="en" sz="1600">
                <a:latin typeface="Georgia"/>
                <a:ea typeface="Georgia"/>
                <a:cs typeface="Georgia"/>
                <a:sym typeface="Georgia"/>
              </a:rPr>
              <a:t>3. Remember that your ability to show a conversation between the sources is evidence of more complex thinking.</a:t>
            </a:r>
            <a:endParaRPr sz="1600">
              <a:latin typeface="Georgia"/>
              <a:ea typeface="Georgia"/>
              <a:cs typeface="Georgia"/>
              <a:sym typeface="Georgia"/>
            </a:endParaRPr>
          </a:p>
          <a:p>
            <a:pPr marL="0" lvl="0" indent="0" algn="l" rtl="0">
              <a:spcBef>
                <a:spcPts val="0"/>
              </a:spcBef>
              <a:spcAft>
                <a:spcPts val="0"/>
              </a:spcAft>
              <a:buNone/>
            </a:pPr>
            <a:r>
              <a:rPr lang="en" sz="1600">
                <a:latin typeface="Georgia"/>
                <a:ea typeface="Georgia"/>
                <a:cs typeface="Georgia"/>
                <a:sym typeface="Georgia"/>
              </a:rPr>
              <a:t>	*Where could you include two sources that both support a particular position?</a:t>
            </a:r>
            <a:endParaRPr sz="1600">
              <a:latin typeface="Georgia"/>
              <a:ea typeface="Georgia"/>
              <a:cs typeface="Georgia"/>
              <a:sym typeface="Georgia"/>
            </a:endParaRPr>
          </a:p>
          <a:p>
            <a:pPr marL="0" lvl="0" indent="0" algn="l" rtl="0">
              <a:spcBef>
                <a:spcPts val="0"/>
              </a:spcBef>
              <a:spcAft>
                <a:spcPts val="0"/>
              </a:spcAft>
              <a:buNone/>
            </a:pPr>
            <a:r>
              <a:rPr lang="en" sz="1600">
                <a:latin typeface="Georgia"/>
                <a:ea typeface="Georgia"/>
                <a:cs typeface="Georgia"/>
                <a:sym typeface="Georgia"/>
              </a:rPr>
              <a:t>	*Where could you evaluate two or more sources that address the same issue?</a:t>
            </a:r>
            <a:endParaRPr sz="1600">
              <a:latin typeface="Georgia"/>
              <a:ea typeface="Georgia"/>
              <a:cs typeface="Georgia"/>
              <a:sym typeface="Georgia"/>
            </a:endParaRPr>
          </a:p>
          <a:p>
            <a:pPr marL="0" lvl="0" indent="0" algn="l" rtl="0">
              <a:spcBef>
                <a:spcPts val="0"/>
              </a:spcBef>
              <a:spcAft>
                <a:spcPts val="0"/>
              </a:spcAft>
              <a:buNone/>
            </a:pPr>
            <a:r>
              <a:rPr lang="en" sz="1600">
                <a:latin typeface="Georgia"/>
                <a:ea typeface="Georgia"/>
                <a:cs typeface="Georgia"/>
                <a:sym typeface="Georgia"/>
              </a:rPr>
              <a:t>	*How could you contrast two sources that show differing views?</a:t>
            </a:r>
            <a:endParaRPr sz="1600">
              <a:latin typeface="Georgia"/>
              <a:ea typeface="Georgia"/>
              <a:cs typeface="Georgia"/>
              <a:sym typeface="Georgia"/>
            </a:endParaRPr>
          </a:p>
          <a:p>
            <a:pPr marL="0" lvl="0" indent="0" algn="l" rtl="0">
              <a:spcBef>
                <a:spcPts val="0"/>
              </a:spcBef>
              <a:spcAft>
                <a:spcPts val="0"/>
              </a:spcAft>
              <a:buNone/>
            </a:pPr>
            <a:endParaRPr sz="1200" b="1">
              <a:solidFill>
                <a:srgbClr val="FF5864"/>
              </a:solidFill>
              <a:latin typeface="Garamond"/>
              <a:ea typeface="Garamond"/>
              <a:cs typeface="Garamond"/>
              <a:sym typeface="Garamond"/>
            </a:endParaRPr>
          </a:p>
        </p:txBody>
      </p:sp>
      <p:sp>
        <p:nvSpPr>
          <p:cNvPr id="225" name="Google Shape;225;p29"/>
          <p:cNvSpPr txBox="1"/>
          <p:nvPr/>
        </p:nvSpPr>
        <p:spPr>
          <a:xfrm>
            <a:off x="6056700" y="441830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FF0000"/>
                </a:solidFill>
                <a:latin typeface="Impact"/>
                <a:ea typeface="Impact"/>
                <a:cs typeface="Impact"/>
                <a:sym typeface="Impact"/>
              </a:rPr>
              <a:t>Take Note!</a:t>
            </a:r>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0"/>
          <p:cNvSpPr txBox="1"/>
          <p:nvPr/>
        </p:nvSpPr>
        <p:spPr>
          <a:xfrm>
            <a:off x="0" y="0"/>
            <a:ext cx="9144000" cy="511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Georgia"/>
                <a:ea typeface="Georgia"/>
                <a:cs typeface="Georgia"/>
                <a:sym typeface="Georgia"/>
              </a:rPr>
              <a:t>REMINDERS!</a:t>
            </a:r>
            <a:endParaRPr sz="1600">
              <a:latin typeface="Georgia"/>
              <a:ea typeface="Georgia"/>
              <a:cs typeface="Georgia"/>
              <a:sym typeface="Georgia"/>
            </a:endParaRPr>
          </a:p>
          <a:p>
            <a:pPr marL="0" lvl="0" indent="0" algn="l" rtl="0">
              <a:spcBef>
                <a:spcPts val="0"/>
              </a:spcBef>
              <a:spcAft>
                <a:spcPts val="0"/>
              </a:spcAft>
              <a:buNone/>
            </a:pPr>
            <a:endParaRPr sz="1600">
              <a:latin typeface="Georgia"/>
              <a:ea typeface="Georgia"/>
              <a:cs typeface="Georgia"/>
              <a:sym typeface="Georgia"/>
            </a:endParaRPr>
          </a:p>
          <a:p>
            <a:pPr marL="0" lvl="0" indent="0" algn="l" rtl="0">
              <a:spcBef>
                <a:spcPts val="0"/>
              </a:spcBef>
              <a:spcAft>
                <a:spcPts val="0"/>
              </a:spcAft>
              <a:buNone/>
            </a:pPr>
            <a:r>
              <a:rPr lang="en" sz="1600">
                <a:latin typeface="Georgia"/>
                <a:ea typeface="Georgia"/>
                <a:cs typeface="Georgia"/>
                <a:sym typeface="Georgia"/>
              </a:rPr>
              <a:t>In your response you should do the following:</a:t>
            </a:r>
            <a:endParaRPr sz="1600">
              <a:latin typeface="Georgia"/>
              <a:ea typeface="Georgia"/>
              <a:cs typeface="Georgia"/>
              <a:sym typeface="Georgia"/>
            </a:endParaRPr>
          </a:p>
          <a:p>
            <a:pPr marL="457200" lvl="0" indent="-330200" algn="l" rtl="0">
              <a:spcBef>
                <a:spcPts val="0"/>
              </a:spcBef>
              <a:spcAft>
                <a:spcPts val="0"/>
              </a:spcAft>
              <a:buClr>
                <a:srgbClr val="000000"/>
              </a:buClr>
              <a:buSzPts val="1600"/>
              <a:buFont typeface="Georgia"/>
              <a:buChar char="●"/>
            </a:pPr>
            <a:r>
              <a:rPr lang="en" sz="1600">
                <a:latin typeface="Georgia"/>
                <a:ea typeface="Georgia"/>
                <a:cs typeface="Georgia"/>
                <a:sym typeface="Georgia"/>
              </a:rPr>
              <a:t>Respond to the prompt with a thesis that presents a defensible position.</a:t>
            </a:r>
            <a:endParaRPr sz="1600">
              <a:latin typeface="Georgia"/>
              <a:ea typeface="Georgia"/>
              <a:cs typeface="Georgia"/>
              <a:sym typeface="Georgia"/>
            </a:endParaRPr>
          </a:p>
          <a:p>
            <a:pPr marL="457200" lvl="0" indent="-330200" algn="l" rtl="0">
              <a:spcBef>
                <a:spcPts val="0"/>
              </a:spcBef>
              <a:spcAft>
                <a:spcPts val="0"/>
              </a:spcAft>
              <a:buClr>
                <a:srgbClr val="000000"/>
              </a:buClr>
              <a:buSzPts val="1600"/>
              <a:buFont typeface="Georgia"/>
              <a:buChar char="●"/>
            </a:pPr>
            <a:r>
              <a:rPr lang="en" sz="1600">
                <a:latin typeface="Georgia"/>
                <a:ea typeface="Georgia"/>
                <a:cs typeface="Georgia"/>
                <a:sym typeface="Georgia"/>
              </a:rPr>
              <a:t>Select and use evidence from at least 3 of the provided sources to support your line of reasoning. Indicate clearly the sources used through direct quotation, paraphrase, or summary. Sources may be cited as Source A, Source B, etc., or by using the description in parentheses.</a:t>
            </a:r>
            <a:endParaRPr sz="1600">
              <a:latin typeface="Georgia"/>
              <a:ea typeface="Georgia"/>
              <a:cs typeface="Georgia"/>
              <a:sym typeface="Georgia"/>
            </a:endParaRPr>
          </a:p>
          <a:p>
            <a:pPr marL="457200" lvl="0" indent="-330200" algn="l" rtl="0">
              <a:spcBef>
                <a:spcPts val="0"/>
              </a:spcBef>
              <a:spcAft>
                <a:spcPts val="0"/>
              </a:spcAft>
              <a:buClr>
                <a:srgbClr val="000000"/>
              </a:buClr>
              <a:buSzPts val="1600"/>
              <a:buFont typeface="Georgia"/>
              <a:buChar char="●"/>
            </a:pPr>
            <a:r>
              <a:rPr lang="en" sz="1600">
                <a:latin typeface="Georgia"/>
                <a:ea typeface="Georgia"/>
                <a:cs typeface="Georgia"/>
                <a:sym typeface="Georgia"/>
              </a:rPr>
              <a:t>Explain how the evidence supports your line of reasoning.</a:t>
            </a:r>
            <a:endParaRPr sz="1600">
              <a:latin typeface="Georgia"/>
              <a:ea typeface="Georgia"/>
              <a:cs typeface="Georgia"/>
              <a:sym typeface="Georgia"/>
            </a:endParaRPr>
          </a:p>
          <a:p>
            <a:pPr marL="457200" lvl="0" indent="-330200" algn="l" rtl="0">
              <a:spcBef>
                <a:spcPts val="0"/>
              </a:spcBef>
              <a:spcAft>
                <a:spcPts val="0"/>
              </a:spcAft>
              <a:buClr>
                <a:srgbClr val="000000"/>
              </a:buClr>
              <a:buSzPts val="1600"/>
              <a:buFont typeface="Georgia"/>
              <a:buChar char="●"/>
            </a:pPr>
            <a:r>
              <a:rPr lang="en" sz="1600">
                <a:latin typeface="Georgia"/>
                <a:ea typeface="Georgia"/>
                <a:cs typeface="Georgia"/>
                <a:sym typeface="Georgia"/>
              </a:rPr>
              <a:t>Use appropriate grammar and punctuation in communicating your argument.</a:t>
            </a:r>
            <a:endParaRPr sz="1600">
              <a:latin typeface="Georgia"/>
              <a:ea typeface="Georgia"/>
              <a:cs typeface="Georgia"/>
              <a:sym typeface="Georgia"/>
            </a:endParaRPr>
          </a:p>
          <a:p>
            <a:pPr marL="0" lvl="0" indent="0" algn="l" rtl="0">
              <a:spcBef>
                <a:spcPts val="0"/>
              </a:spcBef>
              <a:spcAft>
                <a:spcPts val="0"/>
              </a:spcAft>
              <a:buNone/>
            </a:pPr>
            <a:endParaRPr sz="1600">
              <a:latin typeface="Georgia"/>
              <a:ea typeface="Georgia"/>
              <a:cs typeface="Georgia"/>
              <a:sym typeface="Georgia"/>
            </a:endParaRPr>
          </a:p>
          <a:p>
            <a:pPr marL="0" lvl="0" indent="0" algn="l" rtl="0">
              <a:spcBef>
                <a:spcPts val="0"/>
              </a:spcBef>
              <a:spcAft>
                <a:spcPts val="0"/>
              </a:spcAft>
              <a:buNone/>
            </a:pPr>
            <a:r>
              <a:rPr lang="en" sz="1600">
                <a:latin typeface="Georgia"/>
                <a:ea typeface="Georgia"/>
                <a:cs typeface="Georgia"/>
                <a:sym typeface="Georgia"/>
              </a:rPr>
              <a:t>REVIEW!</a:t>
            </a:r>
            <a:endParaRPr sz="1600">
              <a:latin typeface="Georgia"/>
              <a:ea typeface="Georgia"/>
              <a:cs typeface="Georgia"/>
              <a:sym typeface="Georgia"/>
            </a:endParaRPr>
          </a:p>
          <a:p>
            <a:pPr marL="0" lvl="0" indent="0" algn="l" rtl="0">
              <a:spcBef>
                <a:spcPts val="0"/>
              </a:spcBef>
              <a:spcAft>
                <a:spcPts val="0"/>
              </a:spcAft>
              <a:buNone/>
            </a:pPr>
            <a:endParaRPr sz="1600">
              <a:latin typeface="Georgia"/>
              <a:ea typeface="Georgia"/>
              <a:cs typeface="Georgia"/>
              <a:sym typeface="Georgia"/>
            </a:endParaRPr>
          </a:p>
          <a:p>
            <a:pPr marL="457200" lvl="0" indent="-330200" algn="l" rtl="0">
              <a:spcBef>
                <a:spcPts val="0"/>
              </a:spcBef>
              <a:spcAft>
                <a:spcPts val="0"/>
              </a:spcAft>
              <a:buSzPts val="1600"/>
              <a:buFont typeface="Georgia"/>
              <a:buChar char="●"/>
            </a:pPr>
            <a:r>
              <a:rPr lang="en" sz="1600">
                <a:latin typeface="Georgia"/>
                <a:ea typeface="Georgia"/>
                <a:cs typeface="Georgia"/>
                <a:sym typeface="Georgia"/>
              </a:rPr>
              <a:t>Did you have an introduction which led into a clear thesis that states your position?</a:t>
            </a:r>
            <a:endParaRPr sz="1600">
              <a:latin typeface="Georgia"/>
              <a:ea typeface="Georgia"/>
              <a:cs typeface="Georgia"/>
              <a:sym typeface="Georgia"/>
            </a:endParaRPr>
          </a:p>
          <a:p>
            <a:pPr marL="457200" lvl="0" indent="-330200" algn="l" rtl="0">
              <a:spcBef>
                <a:spcPts val="0"/>
              </a:spcBef>
              <a:spcAft>
                <a:spcPts val="0"/>
              </a:spcAft>
              <a:buSzPts val="1600"/>
              <a:buFont typeface="Georgia"/>
              <a:buChar char="●"/>
            </a:pPr>
            <a:r>
              <a:rPr lang="en" sz="1600">
                <a:latin typeface="Georgia"/>
                <a:ea typeface="Georgia"/>
                <a:cs typeface="Georgia"/>
                <a:sym typeface="Georgia"/>
              </a:rPr>
              <a:t>Did you use and cite a minimum of 3 sources?</a:t>
            </a:r>
            <a:endParaRPr sz="1600">
              <a:latin typeface="Georgia"/>
              <a:ea typeface="Georgia"/>
              <a:cs typeface="Georgia"/>
              <a:sym typeface="Georgia"/>
            </a:endParaRPr>
          </a:p>
          <a:p>
            <a:pPr marL="457200" lvl="0" indent="-330200" algn="l" rtl="0">
              <a:spcBef>
                <a:spcPts val="0"/>
              </a:spcBef>
              <a:spcAft>
                <a:spcPts val="0"/>
              </a:spcAft>
              <a:buSzPts val="1600"/>
              <a:buFont typeface="Georgia"/>
              <a:buChar char="●"/>
            </a:pPr>
            <a:r>
              <a:rPr lang="en" sz="1600">
                <a:latin typeface="Georgia"/>
                <a:ea typeface="Georgia"/>
                <a:cs typeface="Georgia"/>
                <a:sym typeface="Georgia"/>
              </a:rPr>
              <a:t>Did you make sure YOUR argument was central and you used the sources to support YOUR argument? </a:t>
            </a:r>
            <a:r>
              <a:rPr lang="en" sz="1600" b="1">
                <a:solidFill>
                  <a:srgbClr val="E23D3D"/>
                </a:solidFill>
                <a:latin typeface="Georgia"/>
                <a:ea typeface="Georgia"/>
                <a:cs typeface="Georgia"/>
                <a:sym typeface="Georgia"/>
              </a:rPr>
              <a:t>(NO TOUR OF THE SOURCES!)</a:t>
            </a:r>
            <a:endParaRPr sz="1600" b="1">
              <a:solidFill>
                <a:srgbClr val="E23D3D"/>
              </a:solidFill>
              <a:latin typeface="Georgia"/>
              <a:ea typeface="Georgia"/>
              <a:cs typeface="Georgia"/>
              <a:sym typeface="Georgia"/>
            </a:endParaRPr>
          </a:p>
          <a:p>
            <a:pPr marL="457200" lvl="0" indent="-330200" algn="l" rtl="0">
              <a:spcBef>
                <a:spcPts val="0"/>
              </a:spcBef>
              <a:spcAft>
                <a:spcPts val="0"/>
              </a:spcAft>
              <a:buSzPts val="1600"/>
              <a:buFont typeface="Georgia"/>
              <a:buChar char="●"/>
            </a:pPr>
            <a:r>
              <a:rPr lang="en" sz="1600">
                <a:latin typeface="Georgia"/>
                <a:ea typeface="Georgia"/>
                <a:cs typeface="Georgia"/>
                <a:sym typeface="Georgia"/>
              </a:rPr>
              <a:t>Did you keep in mind your intended audience and use support and counter arguments which would appeal to them?</a:t>
            </a:r>
            <a:endParaRPr sz="1600">
              <a:latin typeface="Georgia"/>
              <a:ea typeface="Georgia"/>
              <a:cs typeface="Georgia"/>
              <a:sym typeface="Georgia"/>
            </a:endParaRPr>
          </a:p>
          <a:p>
            <a:pPr marL="0" lvl="0" indent="0" algn="l" rtl="0">
              <a:spcBef>
                <a:spcPts val="0"/>
              </a:spcBef>
              <a:spcAft>
                <a:spcPts val="0"/>
              </a:spcAft>
              <a:buNone/>
            </a:pPr>
            <a:endParaRPr sz="1600">
              <a:latin typeface="Georgia"/>
              <a:ea typeface="Georgia"/>
              <a:cs typeface="Georgia"/>
              <a:sym typeface="Georgia"/>
            </a:endParaRPr>
          </a:p>
        </p:txBody>
      </p:sp>
      <p:sp>
        <p:nvSpPr>
          <p:cNvPr id="231" name="Google Shape;231;p30"/>
          <p:cNvSpPr txBox="1"/>
          <p:nvPr/>
        </p:nvSpPr>
        <p:spPr>
          <a:xfrm>
            <a:off x="6003000" y="13430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FF0000"/>
                </a:solidFill>
                <a:latin typeface="Impact"/>
                <a:ea typeface="Impact"/>
                <a:cs typeface="Impact"/>
                <a:sym typeface="Impact"/>
              </a:rPr>
              <a:t>Take Note!</a:t>
            </a:r>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1"/>
          <p:cNvSpPr txBox="1"/>
          <p:nvPr/>
        </p:nvSpPr>
        <p:spPr>
          <a:xfrm>
            <a:off x="443175" y="382800"/>
            <a:ext cx="8433600" cy="4377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700">
                <a:latin typeface="Times New Roman"/>
                <a:ea typeface="Times New Roman"/>
                <a:cs typeface="Times New Roman"/>
                <a:sym typeface="Times New Roman"/>
              </a:rPr>
              <a:t>Tricks and Tips:</a:t>
            </a:r>
            <a:endParaRPr sz="1700">
              <a:latin typeface="Times New Roman"/>
              <a:ea typeface="Times New Roman"/>
              <a:cs typeface="Times New Roman"/>
              <a:sym typeface="Times New Roman"/>
            </a:endParaRPr>
          </a:p>
          <a:p>
            <a:pPr marL="0" lvl="0" indent="0" algn="l" rtl="0">
              <a:spcBef>
                <a:spcPts val="0"/>
              </a:spcBef>
              <a:spcAft>
                <a:spcPts val="0"/>
              </a:spcAft>
              <a:buNone/>
            </a:pPr>
            <a:endParaRPr sz="1700">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 sz="1700">
                <a:latin typeface="Times New Roman"/>
                <a:ea typeface="Times New Roman"/>
                <a:cs typeface="Times New Roman"/>
                <a:sym typeface="Times New Roman"/>
              </a:rPr>
              <a:t>Don’t read every single source. As soon as you know you aren’t going to use it, skip it.</a:t>
            </a:r>
            <a:endParaRPr sz="1700">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 sz="1700">
                <a:latin typeface="Times New Roman"/>
                <a:ea typeface="Times New Roman"/>
                <a:cs typeface="Times New Roman"/>
                <a:sym typeface="Times New Roman"/>
              </a:rPr>
              <a:t>Make your argument central, not the sources.</a:t>
            </a:r>
            <a:endParaRPr sz="1700">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 sz="1700">
                <a:latin typeface="Times New Roman"/>
                <a:ea typeface="Times New Roman"/>
                <a:cs typeface="Times New Roman"/>
                <a:sym typeface="Times New Roman"/>
              </a:rPr>
              <a:t>Decide on your position on the topic before you read the sources.     </a:t>
            </a:r>
            <a:endParaRPr sz="1700">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 sz="1700">
                <a:latin typeface="Times New Roman"/>
                <a:ea typeface="Times New Roman"/>
                <a:cs typeface="Times New Roman"/>
                <a:sym typeface="Times New Roman"/>
              </a:rPr>
              <a:t>Outline your essay. </a:t>
            </a:r>
            <a:endParaRPr sz="1700">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 sz="1700">
                <a:latin typeface="Times New Roman"/>
                <a:ea typeface="Times New Roman"/>
                <a:cs typeface="Times New Roman"/>
                <a:sym typeface="Times New Roman"/>
              </a:rPr>
              <a:t>Think of how your sources would talk to one another. </a:t>
            </a:r>
            <a:endParaRPr sz="1700">
              <a:latin typeface="Times New Roman"/>
              <a:ea typeface="Times New Roman"/>
              <a:cs typeface="Times New Roman"/>
              <a:sym typeface="Times New Roman"/>
            </a:endParaRPr>
          </a:p>
          <a:p>
            <a:pPr marL="914400" lvl="1" indent="-336550" algn="l" rtl="0">
              <a:spcBef>
                <a:spcPts val="0"/>
              </a:spcBef>
              <a:spcAft>
                <a:spcPts val="0"/>
              </a:spcAft>
              <a:buSzPts val="1700"/>
              <a:buFont typeface="Times New Roman"/>
              <a:buChar char="○"/>
            </a:pPr>
            <a:r>
              <a:rPr lang="en" sz="1700">
                <a:latin typeface="Times New Roman"/>
                <a:ea typeface="Times New Roman"/>
                <a:cs typeface="Times New Roman"/>
                <a:sym typeface="Times New Roman"/>
              </a:rPr>
              <a:t>Who agrees with you?</a:t>
            </a:r>
            <a:endParaRPr sz="1700">
              <a:latin typeface="Times New Roman"/>
              <a:ea typeface="Times New Roman"/>
              <a:cs typeface="Times New Roman"/>
              <a:sym typeface="Times New Roman"/>
            </a:endParaRPr>
          </a:p>
          <a:p>
            <a:pPr marL="914400" lvl="1" indent="-336550" algn="l" rtl="0">
              <a:spcBef>
                <a:spcPts val="0"/>
              </a:spcBef>
              <a:spcAft>
                <a:spcPts val="0"/>
              </a:spcAft>
              <a:buSzPts val="1700"/>
              <a:buFont typeface="Times New Roman"/>
              <a:buChar char="○"/>
            </a:pPr>
            <a:r>
              <a:rPr lang="en" sz="1700">
                <a:latin typeface="Times New Roman"/>
                <a:ea typeface="Times New Roman"/>
                <a:cs typeface="Times New Roman"/>
                <a:sym typeface="Times New Roman"/>
              </a:rPr>
              <a:t>Who disagrees with you?</a:t>
            </a:r>
            <a:endParaRPr sz="1700">
              <a:latin typeface="Times New Roman"/>
              <a:ea typeface="Times New Roman"/>
              <a:cs typeface="Times New Roman"/>
              <a:sym typeface="Times New Roman"/>
            </a:endParaRPr>
          </a:p>
          <a:p>
            <a:pPr marL="914400" lvl="1" indent="-336550" algn="l" rtl="0">
              <a:spcBef>
                <a:spcPts val="0"/>
              </a:spcBef>
              <a:spcAft>
                <a:spcPts val="0"/>
              </a:spcAft>
              <a:buSzPts val="1700"/>
              <a:buFont typeface="Times New Roman"/>
              <a:buChar char="○"/>
            </a:pPr>
            <a:r>
              <a:rPr lang="en" sz="1700">
                <a:latin typeface="Times New Roman"/>
                <a:ea typeface="Times New Roman"/>
                <a:cs typeface="Times New Roman"/>
                <a:sym typeface="Times New Roman"/>
              </a:rPr>
              <a:t>Who would agree or disagree with part of your argument?</a:t>
            </a:r>
            <a:endParaRPr sz="1700">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 sz="1700">
                <a:latin typeface="Times New Roman"/>
                <a:ea typeface="Times New Roman"/>
                <a:cs typeface="Times New Roman"/>
                <a:sym typeface="Times New Roman"/>
              </a:rPr>
              <a:t>Use 2 sources per body paragraph (CeESESS)</a:t>
            </a:r>
            <a:endParaRPr sz="1700">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61" name="Google Shape;61;p14"/>
          <p:cNvSpPr txBox="1"/>
          <p:nvPr/>
        </p:nvSpPr>
        <p:spPr>
          <a:xfrm>
            <a:off x="-188700" y="92100"/>
            <a:ext cx="9521400" cy="4959300"/>
          </a:xfrm>
          <a:prstGeom prst="rect">
            <a:avLst/>
          </a:prstGeom>
          <a:noFill/>
          <a:ln>
            <a:noFill/>
          </a:ln>
        </p:spPr>
        <p:txBody>
          <a:bodyPr spcFirstLastPara="1" wrap="square" lIns="91425" tIns="91425" rIns="91425" bIns="91425" anchor="t" anchorCtr="0">
            <a:spAutoFit/>
          </a:bodyPr>
          <a:lstStyle/>
          <a:p>
            <a:pPr marL="0" lvl="0" indent="0" algn="ctr" rtl="0">
              <a:lnSpc>
                <a:spcPct val="130000"/>
              </a:lnSpc>
              <a:spcBef>
                <a:spcPts val="0"/>
              </a:spcBef>
              <a:spcAft>
                <a:spcPts val="0"/>
              </a:spcAft>
              <a:buNone/>
            </a:pPr>
            <a:r>
              <a:rPr lang="en" sz="1600">
                <a:solidFill>
                  <a:srgbClr val="FFFF00"/>
                </a:solidFill>
                <a:latin typeface="Droid Serif"/>
                <a:ea typeface="Droid Serif"/>
                <a:cs typeface="Droid Serif"/>
                <a:sym typeface="Droid Serif"/>
              </a:rPr>
              <a:t>What does a synthesis essay assess?</a:t>
            </a:r>
            <a:endParaRPr sz="1600">
              <a:solidFill>
                <a:srgbClr val="FFFF00"/>
              </a:solidFill>
              <a:latin typeface="Droid Serif"/>
              <a:ea typeface="Droid Serif"/>
              <a:cs typeface="Droid Serif"/>
              <a:sym typeface="Droid Serif"/>
            </a:endParaRPr>
          </a:p>
          <a:p>
            <a:pPr marL="0" lvl="0" indent="0" algn="ctr" rtl="0">
              <a:lnSpc>
                <a:spcPct val="130000"/>
              </a:lnSpc>
              <a:spcBef>
                <a:spcPts val="0"/>
              </a:spcBef>
              <a:spcAft>
                <a:spcPts val="0"/>
              </a:spcAft>
              <a:buNone/>
            </a:pPr>
            <a:r>
              <a:rPr lang="en" sz="1800">
                <a:solidFill>
                  <a:srgbClr val="FFFF00"/>
                </a:solidFill>
                <a:latin typeface="Droid Serif"/>
                <a:ea typeface="Droid Serif"/>
                <a:cs typeface="Droid Serif"/>
                <a:sym typeface="Droid Serif"/>
              </a:rPr>
              <a:t>Can you go through and pick out the best sources? </a:t>
            </a:r>
            <a:endParaRPr sz="1800">
              <a:solidFill>
                <a:srgbClr val="FFFF00"/>
              </a:solidFill>
              <a:latin typeface="Droid Serif"/>
              <a:ea typeface="Droid Serif"/>
              <a:cs typeface="Droid Serif"/>
              <a:sym typeface="Droid Serif"/>
            </a:endParaRPr>
          </a:p>
          <a:p>
            <a:pPr marL="457200" lvl="0" indent="0" algn="ctr" rtl="0">
              <a:lnSpc>
                <a:spcPct val="130000"/>
              </a:lnSpc>
              <a:spcBef>
                <a:spcPts val="0"/>
              </a:spcBef>
              <a:spcAft>
                <a:spcPts val="0"/>
              </a:spcAft>
              <a:buNone/>
            </a:pPr>
            <a:r>
              <a:rPr lang="en" sz="2000">
                <a:solidFill>
                  <a:srgbClr val="FFFF00"/>
                </a:solidFill>
                <a:latin typeface="Droid Serif"/>
                <a:ea typeface="Droid Serif"/>
                <a:cs typeface="Droid Serif"/>
                <a:sym typeface="Droid Serif"/>
              </a:rPr>
              <a:t>Can you differentiate between summary and synthesis?</a:t>
            </a:r>
            <a:endParaRPr sz="2600">
              <a:solidFill>
                <a:srgbClr val="FFFF00"/>
              </a:solidFill>
              <a:latin typeface="Droid Serif"/>
              <a:ea typeface="Droid Serif"/>
              <a:cs typeface="Droid Serif"/>
              <a:sym typeface="Droid Serif"/>
            </a:endParaRPr>
          </a:p>
          <a:p>
            <a:pPr marL="0" lvl="0" indent="0" algn="ctr" rtl="0">
              <a:lnSpc>
                <a:spcPct val="130000"/>
              </a:lnSpc>
              <a:spcBef>
                <a:spcPts val="0"/>
              </a:spcBef>
              <a:spcAft>
                <a:spcPts val="0"/>
              </a:spcAft>
              <a:buNone/>
            </a:pPr>
            <a:r>
              <a:rPr lang="en" sz="2200">
                <a:solidFill>
                  <a:srgbClr val="FFFF00"/>
                </a:solidFill>
                <a:latin typeface="Droid Serif"/>
                <a:ea typeface="Droid Serif"/>
                <a:cs typeface="Droid Serif"/>
                <a:sym typeface="Droid Serif"/>
              </a:rPr>
              <a:t>Can you write a thesis without rephrasing the prompt? </a:t>
            </a:r>
            <a:endParaRPr sz="2200">
              <a:solidFill>
                <a:srgbClr val="FFFF00"/>
              </a:solidFill>
              <a:latin typeface="Droid Serif"/>
              <a:ea typeface="Droid Serif"/>
              <a:cs typeface="Droid Serif"/>
              <a:sym typeface="Droid Serif"/>
            </a:endParaRPr>
          </a:p>
          <a:p>
            <a:pPr marL="0" lvl="0" indent="0" algn="ctr" rtl="0">
              <a:lnSpc>
                <a:spcPct val="130000"/>
              </a:lnSpc>
              <a:spcBef>
                <a:spcPts val="0"/>
              </a:spcBef>
              <a:spcAft>
                <a:spcPts val="0"/>
              </a:spcAft>
              <a:buClr>
                <a:schemeClr val="dk1"/>
              </a:buClr>
              <a:buSzPts val="1100"/>
              <a:buFont typeface="Arial"/>
              <a:buNone/>
            </a:pPr>
            <a:r>
              <a:rPr lang="en" sz="2400">
                <a:solidFill>
                  <a:srgbClr val="FFFF00"/>
                </a:solidFill>
                <a:latin typeface="Droid Serif"/>
                <a:ea typeface="Droid Serif"/>
                <a:cs typeface="Droid Serif"/>
                <a:sym typeface="Droid Serif"/>
              </a:rPr>
              <a:t>Can you form opinions and articulate them in writing?</a:t>
            </a:r>
            <a:endParaRPr sz="2000">
              <a:solidFill>
                <a:srgbClr val="FFFF00"/>
              </a:solidFill>
              <a:latin typeface="Droid Serif"/>
              <a:ea typeface="Droid Serif"/>
              <a:cs typeface="Droid Serif"/>
              <a:sym typeface="Droid Serif"/>
            </a:endParaRPr>
          </a:p>
          <a:p>
            <a:pPr marL="0" lvl="0" indent="0" algn="ctr" rtl="0">
              <a:lnSpc>
                <a:spcPct val="130000"/>
              </a:lnSpc>
              <a:spcBef>
                <a:spcPts val="0"/>
              </a:spcBef>
              <a:spcAft>
                <a:spcPts val="0"/>
              </a:spcAft>
              <a:buNone/>
            </a:pPr>
            <a:r>
              <a:rPr lang="en" sz="2600">
                <a:solidFill>
                  <a:srgbClr val="FFFF00"/>
                </a:solidFill>
                <a:latin typeface="Droid Serif"/>
                <a:ea typeface="Droid Serif"/>
                <a:cs typeface="Droid Serif"/>
                <a:sym typeface="Droid Serif"/>
              </a:rPr>
              <a:t>Can you use sources to support your own arguments?</a:t>
            </a:r>
            <a:endParaRPr sz="2600">
              <a:solidFill>
                <a:srgbClr val="FFFF00"/>
              </a:solidFill>
              <a:latin typeface="Droid Serif"/>
              <a:ea typeface="Droid Serif"/>
              <a:cs typeface="Droid Serif"/>
              <a:sym typeface="Droid Serif"/>
            </a:endParaRPr>
          </a:p>
          <a:p>
            <a:pPr marL="457200" lvl="0" indent="0" algn="ctr" rtl="0">
              <a:lnSpc>
                <a:spcPct val="130000"/>
              </a:lnSpc>
              <a:spcBef>
                <a:spcPts val="0"/>
              </a:spcBef>
              <a:spcAft>
                <a:spcPts val="0"/>
              </a:spcAft>
              <a:buNone/>
            </a:pPr>
            <a:r>
              <a:rPr lang="en" sz="2800">
                <a:solidFill>
                  <a:srgbClr val="FFFF00"/>
                </a:solidFill>
                <a:latin typeface="Droid Serif"/>
                <a:ea typeface="Droid Serif"/>
                <a:cs typeface="Droid Serif"/>
                <a:sym typeface="Droid Serif"/>
              </a:rPr>
              <a:t>Can you imbed quotations into your paragraphs?</a:t>
            </a:r>
            <a:endParaRPr sz="2600">
              <a:solidFill>
                <a:srgbClr val="FFFF00"/>
              </a:solidFill>
              <a:latin typeface="Droid Serif"/>
              <a:ea typeface="Droid Serif"/>
              <a:cs typeface="Droid Serif"/>
              <a:sym typeface="Droid Serif"/>
            </a:endParaRPr>
          </a:p>
          <a:p>
            <a:pPr marL="457200" lvl="0" indent="0" algn="ctr" rtl="0">
              <a:lnSpc>
                <a:spcPct val="130000"/>
              </a:lnSpc>
              <a:spcBef>
                <a:spcPts val="0"/>
              </a:spcBef>
              <a:spcAft>
                <a:spcPts val="0"/>
              </a:spcAft>
              <a:buNone/>
            </a:pPr>
            <a:r>
              <a:rPr lang="en" sz="3000">
                <a:solidFill>
                  <a:srgbClr val="FFFF00"/>
                </a:solidFill>
                <a:latin typeface="Droid Serif"/>
                <a:ea typeface="Droid Serif"/>
                <a:cs typeface="Droid Serif"/>
                <a:sym typeface="Droid Serif"/>
              </a:rPr>
              <a:t>Can you identify source information in a citation?</a:t>
            </a:r>
            <a:endParaRPr sz="3000">
              <a:solidFill>
                <a:srgbClr val="FFFF00"/>
              </a:solidFill>
              <a:latin typeface="Droid Serif"/>
              <a:ea typeface="Droid Serif"/>
              <a:cs typeface="Droid Serif"/>
              <a:sym typeface="Droid Serif"/>
            </a:endParaRPr>
          </a:p>
          <a:p>
            <a:pPr marL="457200" lvl="0" indent="0" algn="ctr" rtl="0">
              <a:lnSpc>
                <a:spcPct val="130000"/>
              </a:lnSpc>
              <a:spcBef>
                <a:spcPts val="0"/>
              </a:spcBef>
              <a:spcAft>
                <a:spcPts val="0"/>
              </a:spcAft>
              <a:buClr>
                <a:schemeClr val="dk1"/>
              </a:buClr>
              <a:buSzPts val="1100"/>
              <a:buFont typeface="Arial"/>
              <a:buNone/>
            </a:pPr>
            <a:r>
              <a:rPr lang="en" sz="3200">
                <a:solidFill>
                  <a:srgbClr val="FFFF00"/>
                </a:solidFill>
                <a:latin typeface="Droid Serif"/>
                <a:ea typeface="Droid Serif"/>
                <a:cs typeface="Droid Serif"/>
                <a:sym typeface="Droid Serif"/>
              </a:rPr>
              <a:t>Can you read critically?</a:t>
            </a:r>
            <a:endParaRPr sz="3200">
              <a:solidFill>
                <a:srgbClr val="FFFF00"/>
              </a:solidFill>
              <a:latin typeface="Droid Serif"/>
              <a:ea typeface="Droid Serif"/>
              <a:cs typeface="Droid Serif"/>
              <a:sym typeface="Droid Serif"/>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240"/>
        <p:cNvGrpSpPr/>
        <p:nvPr/>
      </p:nvGrpSpPr>
      <p:grpSpPr>
        <a:xfrm>
          <a:off x="0" y="0"/>
          <a:ext cx="0" cy="0"/>
          <a:chOff x="0" y="0"/>
          <a:chExt cx="0" cy="0"/>
        </a:xfrm>
      </p:grpSpPr>
      <p:sp>
        <p:nvSpPr>
          <p:cNvPr id="241" name="Google Shape;241;p32"/>
          <p:cNvSpPr txBox="1"/>
          <p:nvPr/>
        </p:nvSpPr>
        <p:spPr>
          <a:xfrm>
            <a:off x="963525" y="108150"/>
            <a:ext cx="4274100" cy="492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a:solidFill>
                  <a:schemeClr val="dk1"/>
                </a:solidFill>
                <a:latin typeface="Times New Roman"/>
                <a:ea typeface="Times New Roman"/>
                <a:cs typeface="Times New Roman"/>
                <a:sym typeface="Times New Roman"/>
              </a:rPr>
              <a:t>Introduction: Hook, background, thesis</a:t>
            </a:r>
            <a:endParaRPr sz="16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600">
              <a:solidFill>
                <a:schemeClr val="dk1"/>
              </a:solidFill>
              <a:latin typeface="Times New Roman"/>
              <a:ea typeface="Times New Roman"/>
              <a:cs typeface="Times New Roman"/>
              <a:sym typeface="Times New Roman"/>
            </a:endParaRPr>
          </a:p>
          <a:p>
            <a:pPr marL="457200" lvl="0" indent="-330200" algn="l" rtl="0">
              <a:lnSpc>
                <a:spcPct val="115000"/>
              </a:lnSpc>
              <a:spcBef>
                <a:spcPts val="0"/>
              </a:spcBef>
              <a:spcAft>
                <a:spcPts val="0"/>
              </a:spcAft>
              <a:buClr>
                <a:schemeClr val="dk1"/>
              </a:buClr>
              <a:buSzPts val="1600"/>
              <a:buFont typeface="Times New Roman"/>
              <a:buAutoNum type="romanUcPeriod"/>
            </a:pPr>
            <a:r>
              <a:rPr lang="en" sz="1600">
                <a:solidFill>
                  <a:schemeClr val="dk1"/>
                </a:solidFill>
                <a:latin typeface="Times New Roman"/>
                <a:ea typeface="Times New Roman"/>
                <a:cs typeface="Times New Roman"/>
                <a:sym typeface="Times New Roman"/>
              </a:rPr>
              <a:t>Claim (reasons that support thesis)</a:t>
            </a:r>
            <a:endParaRPr sz="1600">
              <a:solidFill>
                <a:schemeClr val="dk1"/>
              </a:solidFill>
              <a:latin typeface="Times New Roman"/>
              <a:ea typeface="Times New Roman"/>
              <a:cs typeface="Times New Roman"/>
              <a:sym typeface="Times New Roman"/>
            </a:endParaRPr>
          </a:p>
          <a:p>
            <a:pPr marL="914400" lvl="1" indent="-330200" algn="l" rtl="0">
              <a:lnSpc>
                <a:spcPct val="115000"/>
              </a:lnSpc>
              <a:spcBef>
                <a:spcPts val="0"/>
              </a:spcBef>
              <a:spcAft>
                <a:spcPts val="0"/>
              </a:spcAft>
              <a:buClr>
                <a:schemeClr val="dk1"/>
              </a:buClr>
              <a:buSzPts val="1600"/>
              <a:buFont typeface="Times New Roman"/>
              <a:buAutoNum type="alphaUcPeriod"/>
            </a:pPr>
            <a:r>
              <a:rPr lang="en" sz="1600">
                <a:solidFill>
                  <a:schemeClr val="dk1"/>
                </a:solidFill>
                <a:latin typeface="Times New Roman"/>
                <a:ea typeface="Times New Roman"/>
                <a:cs typeface="Times New Roman"/>
                <a:sym typeface="Times New Roman"/>
              </a:rPr>
              <a:t>Elaboration</a:t>
            </a:r>
            <a:endParaRPr sz="1600">
              <a:solidFill>
                <a:schemeClr val="dk1"/>
              </a:solidFill>
              <a:latin typeface="Times New Roman"/>
              <a:ea typeface="Times New Roman"/>
              <a:cs typeface="Times New Roman"/>
              <a:sym typeface="Times New Roman"/>
            </a:endParaRPr>
          </a:p>
          <a:p>
            <a:pPr marL="914400" lvl="1" indent="-330200" algn="l" rtl="0">
              <a:lnSpc>
                <a:spcPct val="115000"/>
              </a:lnSpc>
              <a:spcBef>
                <a:spcPts val="0"/>
              </a:spcBef>
              <a:spcAft>
                <a:spcPts val="0"/>
              </a:spcAft>
              <a:buClr>
                <a:schemeClr val="dk1"/>
              </a:buClr>
              <a:buSzPts val="1600"/>
              <a:buFont typeface="Times New Roman"/>
              <a:buAutoNum type="alphaUcPeriod"/>
            </a:pPr>
            <a:r>
              <a:rPr lang="en" sz="1600">
                <a:solidFill>
                  <a:schemeClr val="dk1"/>
                </a:solidFill>
                <a:latin typeface="Times New Roman"/>
                <a:ea typeface="Times New Roman"/>
                <a:cs typeface="Times New Roman"/>
                <a:sym typeface="Times New Roman"/>
              </a:rPr>
              <a:t>Evidence</a:t>
            </a:r>
            <a:endParaRPr sz="1600">
              <a:solidFill>
                <a:schemeClr val="dk1"/>
              </a:solidFill>
              <a:latin typeface="Times New Roman"/>
              <a:ea typeface="Times New Roman"/>
              <a:cs typeface="Times New Roman"/>
              <a:sym typeface="Times New Roman"/>
            </a:endParaRPr>
          </a:p>
          <a:p>
            <a:pPr marL="1371600" lvl="2" indent="-330200" algn="l" rtl="0">
              <a:lnSpc>
                <a:spcPct val="115000"/>
              </a:lnSpc>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Source Introduction</a:t>
            </a:r>
            <a:endParaRPr sz="1600">
              <a:solidFill>
                <a:schemeClr val="dk1"/>
              </a:solidFill>
              <a:latin typeface="Times New Roman"/>
              <a:ea typeface="Times New Roman"/>
              <a:cs typeface="Times New Roman"/>
              <a:sym typeface="Times New Roman"/>
            </a:endParaRPr>
          </a:p>
          <a:p>
            <a:pPr marL="1371600" lvl="2" indent="-330200" algn="l" rtl="0">
              <a:lnSpc>
                <a:spcPct val="115000"/>
              </a:lnSpc>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Source Citation</a:t>
            </a:r>
            <a:endParaRPr sz="1600">
              <a:solidFill>
                <a:schemeClr val="dk1"/>
              </a:solidFill>
              <a:latin typeface="Times New Roman"/>
              <a:ea typeface="Times New Roman"/>
              <a:cs typeface="Times New Roman"/>
              <a:sym typeface="Times New Roman"/>
            </a:endParaRPr>
          </a:p>
          <a:p>
            <a:pPr marL="914400" lvl="1" indent="-330200" algn="l" rtl="0">
              <a:lnSpc>
                <a:spcPct val="115000"/>
              </a:lnSpc>
              <a:spcBef>
                <a:spcPts val="0"/>
              </a:spcBef>
              <a:spcAft>
                <a:spcPts val="0"/>
              </a:spcAft>
              <a:buClr>
                <a:schemeClr val="dk1"/>
              </a:buClr>
              <a:buSzPts val="1600"/>
              <a:buFont typeface="Times New Roman"/>
              <a:buAutoNum type="alphaUcPeriod"/>
            </a:pPr>
            <a:r>
              <a:rPr lang="en" sz="1600">
                <a:solidFill>
                  <a:schemeClr val="dk1"/>
                </a:solidFill>
                <a:latin typeface="Times New Roman"/>
                <a:ea typeface="Times New Roman"/>
                <a:cs typeface="Times New Roman"/>
                <a:sym typeface="Times New Roman"/>
              </a:rPr>
              <a:t>Support</a:t>
            </a:r>
            <a:endParaRPr sz="1600">
              <a:solidFill>
                <a:schemeClr val="dk1"/>
              </a:solidFill>
              <a:latin typeface="Times New Roman"/>
              <a:ea typeface="Times New Roman"/>
              <a:cs typeface="Times New Roman"/>
              <a:sym typeface="Times New Roman"/>
            </a:endParaRPr>
          </a:p>
          <a:p>
            <a:pPr marL="914400" lvl="1" indent="-330200" algn="l" rtl="0">
              <a:lnSpc>
                <a:spcPct val="115000"/>
              </a:lnSpc>
              <a:spcBef>
                <a:spcPts val="0"/>
              </a:spcBef>
              <a:spcAft>
                <a:spcPts val="0"/>
              </a:spcAft>
              <a:buClr>
                <a:schemeClr val="dk1"/>
              </a:buClr>
              <a:buSzPts val="1600"/>
              <a:buFont typeface="Times New Roman"/>
              <a:buAutoNum type="alphaUcPeriod"/>
            </a:pPr>
            <a:r>
              <a:rPr lang="en" sz="1600">
                <a:solidFill>
                  <a:schemeClr val="dk1"/>
                </a:solidFill>
                <a:latin typeface="Times New Roman"/>
                <a:ea typeface="Times New Roman"/>
                <a:cs typeface="Times New Roman"/>
                <a:sym typeface="Times New Roman"/>
              </a:rPr>
              <a:t>Evidence</a:t>
            </a:r>
            <a:endParaRPr sz="1600">
              <a:solidFill>
                <a:schemeClr val="dk1"/>
              </a:solidFill>
              <a:latin typeface="Times New Roman"/>
              <a:ea typeface="Times New Roman"/>
              <a:cs typeface="Times New Roman"/>
              <a:sym typeface="Times New Roman"/>
            </a:endParaRPr>
          </a:p>
          <a:p>
            <a:pPr marL="1371600" lvl="2" indent="-330200" algn="l" rtl="0">
              <a:lnSpc>
                <a:spcPct val="115000"/>
              </a:lnSpc>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Source Introduction</a:t>
            </a:r>
            <a:endParaRPr sz="1600">
              <a:solidFill>
                <a:schemeClr val="dk1"/>
              </a:solidFill>
              <a:latin typeface="Times New Roman"/>
              <a:ea typeface="Times New Roman"/>
              <a:cs typeface="Times New Roman"/>
              <a:sym typeface="Times New Roman"/>
            </a:endParaRPr>
          </a:p>
          <a:p>
            <a:pPr marL="1371600" lvl="2" indent="-330200" algn="l" rtl="0">
              <a:lnSpc>
                <a:spcPct val="115000"/>
              </a:lnSpc>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Source Citation</a:t>
            </a:r>
            <a:endParaRPr sz="1600">
              <a:solidFill>
                <a:schemeClr val="dk1"/>
              </a:solidFill>
              <a:latin typeface="Times New Roman"/>
              <a:ea typeface="Times New Roman"/>
              <a:cs typeface="Times New Roman"/>
              <a:sym typeface="Times New Roman"/>
            </a:endParaRPr>
          </a:p>
          <a:p>
            <a:pPr marL="914400" lvl="1" indent="-330200" algn="l" rtl="0">
              <a:lnSpc>
                <a:spcPct val="115000"/>
              </a:lnSpc>
              <a:spcBef>
                <a:spcPts val="0"/>
              </a:spcBef>
              <a:spcAft>
                <a:spcPts val="0"/>
              </a:spcAft>
              <a:buClr>
                <a:schemeClr val="dk1"/>
              </a:buClr>
              <a:buSzPts val="1600"/>
              <a:buFont typeface="Times New Roman"/>
              <a:buAutoNum type="alphaUcPeriod"/>
            </a:pPr>
            <a:r>
              <a:rPr lang="en" sz="1600">
                <a:solidFill>
                  <a:schemeClr val="dk1"/>
                </a:solidFill>
                <a:latin typeface="Times New Roman"/>
                <a:ea typeface="Times New Roman"/>
                <a:cs typeface="Times New Roman"/>
                <a:sym typeface="Times New Roman"/>
              </a:rPr>
              <a:t>Support</a:t>
            </a:r>
            <a:endParaRPr sz="1600">
              <a:solidFill>
                <a:schemeClr val="dk1"/>
              </a:solidFill>
              <a:latin typeface="Times New Roman"/>
              <a:ea typeface="Times New Roman"/>
              <a:cs typeface="Times New Roman"/>
              <a:sym typeface="Times New Roman"/>
            </a:endParaRPr>
          </a:p>
          <a:p>
            <a:pPr marL="914400" lvl="1" indent="-330200" algn="l" rtl="0">
              <a:lnSpc>
                <a:spcPct val="115000"/>
              </a:lnSpc>
              <a:spcBef>
                <a:spcPts val="0"/>
              </a:spcBef>
              <a:spcAft>
                <a:spcPts val="0"/>
              </a:spcAft>
              <a:buClr>
                <a:schemeClr val="dk1"/>
              </a:buClr>
              <a:buSzPts val="1600"/>
              <a:buFont typeface="Times New Roman"/>
              <a:buAutoNum type="alphaUcPeriod"/>
            </a:pPr>
            <a:r>
              <a:rPr lang="en" sz="1600">
                <a:solidFill>
                  <a:schemeClr val="dk1"/>
                </a:solidFill>
                <a:latin typeface="Times New Roman"/>
                <a:ea typeface="Times New Roman"/>
                <a:cs typeface="Times New Roman"/>
                <a:sym typeface="Times New Roman"/>
              </a:rPr>
              <a:t>Significance (tie claim back to thesis)</a:t>
            </a:r>
            <a:endParaRPr sz="1600">
              <a:solidFill>
                <a:schemeClr val="dk1"/>
              </a:solidFill>
              <a:latin typeface="Times New Roman"/>
              <a:ea typeface="Times New Roman"/>
              <a:cs typeface="Times New Roman"/>
              <a:sym typeface="Times New Roman"/>
            </a:endParaRPr>
          </a:p>
          <a:p>
            <a:pPr marL="457200" lvl="0" indent="-330200" algn="l" rtl="0">
              <a:lnSpc>
                <a:spcPct val="115000"/>
              </a:lnSpc>
              <a:spcBef>
                <a:spcPts val="0"/>
              </a:spcBef>
              <a:spcAft>
                <a:spcPts val="0"/>
              </a:spcAft>
              <a:buClr>
                <a:schemeClr val="dk1"/>
              </a:buClr>
              <a:buSzPts val="1600"/>
              <a:buFont typeface="Times New Roman"/>
              <a:buAutoNum type="romanUcPeriod"/>
            </a:pPr>
            <a:r>
              <a:rPr lang="en" sz="1600">
                <a:solidFill>
                  <a:schemeClr val="dk1"/>
                </a:solidFill>
                <a:latin typeface="Times New Roman"/>
                <a:ea typeface="Times New Roman"/>
                <a:cs typeface="Times New Roman"/>
                <a:sym typeface="Times New Roman"/>
              </a:rPr>
              <a:t>Repeat the same structure for paragraph 2</a:t>
            </a:r>
            <a:endParaRPr sz="1600">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endParaRPr sz="16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500">
                <a:solidFill>
                  <a:schemeClr val="dk1"/>
                </a:solidFill>
                <a:latin typeface="Times New Roman"/>
                <a:ea typeface="Times New Roman"/>
                <a:cs typeface="Times New Roman"/>
                <a:sym typeface="Times New Roman"/>
              </a:rPr>
              <a:t>Conclusion: DO NOT SUMMARIZE.  Think about what you hope changes with regard to this topic.</a:t>
            </a:r>
            <a:endParaRPr sz="1600">
              <a:solidFill>
                <a:schemeClr val="dk1"/>
              </a:solidFill>
              <a:latin typeface="Times New Roman"/>
              <a:ea typeface="Times New Roman"/>
              <a:cs typeface="Times New Roman"/>
              <a:sym typeface="Times New Roman"/>
            </a:endParaRPr>
          </a:p>
        </p:txBody>
      </p:sp>
      <p:sp>
        <p:nvSpPr>
          <p:cNvPr id="242" name="Google Shape;242;p32"/>
          <p:cNvSpPr txBox="1"/>
          <p:nvPr/>
        </p:nvSpPr>
        <p:spPr>
          <a:xfrm>
            <a:off x="4572000" y="848925"/>
            <a:ext cx="4125600" cy="681000"/>
          </a:xfrm>
          <a:prstGeom prst="rect">
            <a:avLst/>
          </a:prstGeom>
          <a:noFill/>
          <a:ln>
            <a:noFill/>
          </a:ln>
        </p:spPr>
        <p:txBody>
          <a:bodyPr spcFirstLastPara="1" wrap="square" lIns="91425" tIns="91425" rIns="91425" bIns="91425" anchor="t" anchorCtr="0">
            <a:spAutoFit/>
          </a:bodyPr>
          <a:lstStyle/>
          <a:p>
            <a:pPr marL="914400" lvl="0" indent="0" algn="l" rtl="0">
              <a:lnSpc>
                <a:spcPct val="115000"/>
              </a:lnSpc>
              <a:spcBef>
                <a:spcPts val="0"/>
              </a:spcBef>
              <a:spcAft>
                <a:spcPts val="0"/>
              </a:spcAft>
              <a:buNone/>
            </a:pPr>
            <a:endParaRPr sz="15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500">
              <a:solidFill>
                <a:schemeClr val="dk1"/>
              </a:solidFill>
              <a:latin typeface="Times New Roman"/>
              <a:ea typeface="Times New Roman"/>
              <a:cs typeface="Times New Roman"/>
              <a:sym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graphicFrame>
        <p:nvGraphicFramePr>
          <p:cNvPr id="247" name="Google Shape;247;p33"/>
          <p:cNvGraphicFramePr/>
          <p:nvPr/>
        </p:nvGraphicFramePr>
        <p:xfrm>
          <a:off x="0" y="0"/>
          <a:ext cx="9095175" cy="5073433"/>
        </p:xfrm>
        <a:graphic>
          <a:graphicData uri="http://schemas.openxmlformats.org/drawingml/2006/table">
            <a:tbl>
              <a:tblPr>
                <a:noFill/>
                <a:tableStyleId>{DD5F8C5F-CEFA-4589-A7BE-BFEA5202580C}</a:tableStyleId>
              </a:tblPr>
              <a:tblGrid>
                <a:gridCol w="4352475"/>
                <a:gridCol w="4742700"/>
              </a:tblGrid>
              <a:tr h="603250">
                <a:tc gridSpan="2">
                  <a:txBody>
                    <a:bodyPr/>
                    <a:lstStyle/>
                    <a:p>
                      <a:pPr marL="78333" lvl="0" indent="0" algn="l" rtl="0">
                        <a:spcBef>
                          <a:spcPts val="0"/>
                        </a:spcBef>
                        <a:spcAft>
                          <a:spcPts val="0"/>
                        </a:spcAft>
                        <a:buNone/>
                      </a:pPr>
                      <a:r>
                        <a:rPr lang="en" sz="1300" b="1">
                          <a:solidFill>
                            <a:srgbClr val="0070C0"/>
                          </a:solidFill>
                          <a:latin typeface="Calibri"/>
                          <a:ea typeface="Calibri"/>
                          <a:cs typeface="Calibri"/>
                          <a:sym typeface="Calibri"/>
                        </a:rPr>
                        <a:t>1 point </a:t>
                      </a:r>
                      <a:endParaRPr sz="1300" b="1">
                        <a:solidFill>
                          <a:srgbClr val="0070C0"/>
                        </a:solidFill>
                        <a:latin typeface="Calibri"/>
                        <a:ea typeface="Calibri"/>
                        <a:cs typeface="Calibri"/>
                        <a:sym typeface="Calibri"/>
                      </a:endParaRPr>
                    </a:p>
                    <a:p>
                      <a:pPr marL="75476" marR="353564" lvl="0" indent="4229" algn="l" rtl="0">
                        <a:lnSpc>
                          <a:spcPct val="102209"/>
                        </a:lnSpc>
                        <a:spcBef>
                          <a:spcPts val="258"/>
                        </a:spcBef>
                        <a:spcAft>
                          <a:spcPts val="0"/>
                        </a:spcAft>
                        <a:buNone/>
                      </a:pPr>
                      <a:r>
                        <a:rPr lang="en" sz="1300">
                          <a:latin typeface="Calibri"/>
                          <a:ea typeface="Calibri"/>
                          <a:cs typeface="Calibri"/>
                          <a:sym typeface="Calibri"/>
                        </a:rPr>
                        <a:t>Responds to the prompt with a thesis that presents a  defensible position.</a:t>
                      </a:r>
                      <a:endParaRPr sz="1300">
                        <a:latin typeface="Calibri"/>
                        <a:ea typeface="Calibri"/>
                        <a:cs typeface="Calibri"/>
                        <a:sym typeface="Calibri"/>
                      </a:endParaRPr>
                    </a:p>
                  </a:txBody>
                  <a:tcPr marL="63500" marR="63500" marT="63500" marB="63500"/>
                </a:tc>
                <a:tc hMerge="1">
                  <a:txBody>
                    <a:bodyPr/>
                    <a:lstStyle/>
                    <a:p>
                      <a:endParaRPr lang="en-US"/>
                    </a:p>
                  </a:txBody>
                  <a:tcPr/>
                </a:tc>
              </a:tr>
              <a:tr h="1968500">
                <a:tc>
                  <a:txBody>
                    <a:bodyPr/>
                    <a:lstStyle/>
                    <a:p>
                      <a:pPr marL="74904" lvl="0" indent="0" algn="l" rtl="0">
                        <a:spcBef>
                          <a:spcPts val="0"/>
                        </a:spcBef>
                        <a:spcAft>
                          <a:spcPts val="0"/>
                        </a:spcAft>
                        <a:buNone/>
                      </a:pPr>
                      <a:r>
                        <a:rPr lang="en" sz="1300" b="1">
                          <a:solidFill>
                            <a:srgbClr val="0070C0"/>
                          </a:solidFill>
                          <a:latin typeface="Calibri"/>
                          <a:ea typeface="Calibri"/>
                          <a:cs typeface="Calibri"/>
                          <a:sym typeface="Calibri"/>
                        </a:rPr>
                        <a:t>3 points </a:t>
                      </a:r>
                      <a:endParaRPr sz="1300" b="1">
                        <a:solidFill>
                          <a:srgbClr val="0070C0"/>
                        </a:solidFill>
                        <a:latin typeface="Calibri"/>
                        <a:ea typeface="Calibri"/>
                        <a:cs typeface="Calibri"/>
                        <a:sym typeface="Calibri"/>
                      </a:endParaRPr>
                    </a:p>
                    <a:p>
                      <a:pPr marL="79705" lvl="0" indent="0" algn="l" rtl="0">
                        <a:spcBef>
                          <a:spcPts val="258"/>
                        </a:spcBef>
                        <a:spcAft>
                          <a:spcPts val="0"/>
                        </a:spcAft>
                        <a:buNone/>
                      </a:pPr>
                      <a:r>
                        <a:rPr lang="en" sz="1300">
                          <a:latin typeface="Calibri"/>
                          <a:ea typeface="Calibri"/>
                          <a:cs typeface="Calibri"/>
                          <a:sym typeface="Calibri"/>
                        </a:rPr>
                        <a:t>EVIDENCE:  </a:t>
                      </a:r>
                      <a:endParaRPr sz="1300">
                        <a:latin typeface="Calibri"/>
                        <a:ea typeface="Calibri"/>
                        <a:cs typeface="Calibri"/>
                        <a:sym typeface="Calibri"/>
                      </a:endParaRPr>
                    </a:p>
                    <a:p>
                      <a:pPr marL="72161" marR="117275" lvl="0" indent="7543" algn="l" rtl="0">
                        <a:lnSpc>
                          <a:spcPct val="101626"/>
                        </a:lnSpc>
                        <a:spcBef>
                          <a:spcPts val="41"/>
                        </a:spcBef>
                        <a:spcAft>
                          <a:spcPts val="0"/>
                        </a:spcAft>
                        <a:buNone/>
                      </a:pPr>
                      <a:r>
                        <a:rPr lang="en" sz="1300">
                          <a:latin typeface="Calibri"/>
                          <a:ea typeface="Calibri"/>
                          <a:cs typeface="Calibri"/>
                          <a:sym typeface="Calibri"/>
                        </a:rPr>
                        <a:t>Provides specific evidence  from at least three of the  provided sources to  support all claims in a line  of reasoning.  </a:t>
                      </a:r>
                      <a:endParaRPr sz="1300">
                        <a:latin typeface="Calibri"/>
                        <a:ea typeface="Calibri"/>
                        <a:cs typeface="Calibri"/>
                        <a:sym typeface="Calibri"/>
                      </a:endParaRPr>
                    </a:p>
                    <a:p>
                      <a:pPr marL="72047" lvl="0" indent="0" algn="l" rtl="0">
                        <a:spcBef>
                          <a:spcPts val="0"/>
                        </a:spcBef>
                        <a:spcAft>
                          <a:spcPts val="0"/>
                        </a:spcAft>
                        <a:buNone/>
                      </a:pPr>
                      <a:r>
                        <a:rPr lang="en" sz="1300" b="1">
                          <a:latin typeface="Calibri"/>
                          <a:ea typeface="Calibri"/>
                          <a:cs typeface="Calibri"/>
                          <a:sym typeface="Calibri"/>
                        </a:rPr>
                        <a:t>AND </a:t>
                      </a:r>
                      <a:endParaRPr sz="1300" b="1">
                        <a:latin typeface="Calibri"/>
                        <a:ea typeface="Calibri"/>
                        <a:cs typeface="Calibri"/>
                        <a:sym typeface="Calibri"/>
                      </a:endParaRPr>
                    </a:p>
                    <a:p>
                      <a:pPr marL="75476" lvl="0" indent="0" algn="l" rtl="0">
                        <a:spcBef>
                          <a:spcPts val="0"/>
                        </a:spcBef>
                        <a:spcAft>
                          <a:spcPts val="0"/>
                        </a:spcAft>
                        <a:buNone/>
                      </a:pPr>
                      <a:r>
                        <a:rPr lang="en" sz="1300">
                          <a:latin typeface="Calibri"/>
                          <a:ea typeface="Calibri"/>
                          <a:cs typeface="Calibri"/>
                          <a:sym typeface="Calibri"/>
                        </a:rPr>
                        <a:t>COMMENTARY:  </a:t>
                      </a:r>
                      <a:endParaRPr sz="1300">
                        <a:latin typeface="Calibri"/>
                        <a:ea typeface="Calibri"/>
                        <a:cs typeface="Calibri"/>
                        <a:sym typeface="Calibri"/>
                      </a:endParaRPr>
                    </a:p>
                    <a:p>
                      <a:pPr marL="75247" marR="82299" lvl="0" indent="4457" algn="l" rtl="0">
                        <a:lnSpc>
                          <a:spcPct val="101626"/>
                        </a:lnSpc>
                        <a:spcBef>
                          <a:spcPts val="41"/>
                        </a:spcBef>
                        <a:spcAft>
                          <a:spcPts val="0"/>
                        </a:spcAft>
                        <a:buNone/>
                      </a:pPr>
                      <a:r>
                        <a:rPr lang="en" sz="1300">
                          <a:latin typeface="Calibri"/>
                          <a:ea typeface="Calibri"/>
                          <a:cs typeface="Calibri"/>
                          <a:sym typeface="Calibri"/>
                        </a:rPr>
                        <a:t>Explains how some of the  evidence supports a line of reasoning.</a:t>
                      </a:r>
                      <a:endParaRPr sz="1300">
                        <a:latin typeface="Calibri"/>
                        <a:ea typeface="Calibri"/>
                        <a:cs typeface="Calibri"/>
                        <a:sym typeface="Calibri"/>
                      </a:endParaRPr>
                    </a:p>
                  </a:txBody>
                  <a:tcPr marL="63500" marR="63500" marT="63500" marB="63500"/>
                </a:tc>
                <a:tc>
                  <a:txBody>
                    <a:bodyPr/>
                    <a:lstStyle/>
                    <a:p>
                      <a:pPr marL="73685" lvl="0" indent="0" algn="l" rtl="0">
                        <a:spcBef>
                          <a:spcPts val="0"/>
                        </a:spcBef>
                        <a:spcAft>
                          <a:spcPts val="0"/>
                        </a:spcAft>
                        <a:buNone/>
                      </a:pPr>
                      <a:r>
                        <a:rPr lang="en" sz="1300" b="1">
                          <a:solidFill>
                            <a:srgbClr val="0070C0"/>
                          </a:solidFill>
                          <a:latin typeface="Calibri"/>
                          <a:ea typeface="Calibri"/>
                          <a:cs typeface="Calibri"/>
                          <a:sym typeface="Calibri"/>
                        </a:rPr>
                        <a:t>4 points </a:t>
                      </a:r>
                      <a:endParaRPr sz="1300" b="1">
                        <a:solidFill>
                          <a:srgbClr val="0070C0"/>
                        </a:solidFill>
                        <a:latin typeface="Calibri"/>
                        <a:ea typeface="Calibri"/>
                        <a:cs typeface="Calibri"/>
                        <a:sym typeface="Calibri"/>
                      </a:endParaRPr>
                    </a:p>
                    <a:p>
                      <a:pPr marL="81229" lvl="0" indent="0" algn="l" rtl="0">
                        <a:spcBef>
                          <a:spcPts val="258"/>
                        </a:spcBef>
                        <a:spcAft>
                          <a:spcPts val="0"/>
                        </a:spcAft>
                        <a:buNone/>
                      </a:pPr>
                      <a:r>
                        <a:rPr lang="en" sz="1300">
                          <a:latin typeface="Calibri"/>
                          <a:ea typeface="Calibri"/>
                          <a:cs typeface="Calibri"/>
                          <a:sym typeface="Calibri"/>
                        </a:rPr>
                        <a:t>EVIDENCE:  </a:t>
                      </a:r>
                      <a:endParaRPr sz="1300">
                        <a:latin typeface="Calibri"/>
                        <a:ea typeface="Calibri"/>
                        <a:cs typeface="Calibri"/>
                        <a:sym typeface="Calibri"/>
                      </a:endParaRPr>
                    </a:p>
                    <a:p>
                      <a:pPr marL="73685" marR="83896" lvl="0" indent="7543" algn="l" rtl="0">
                        <a:lnSpc>
                          <a:spcPct val="101820"/>
                        </a:lnSpc>
                        <a:spcBef>
                          <a:spcPts val="41"/>
                        </a:spcBef>
                        <a:spcAft>
                          <a:spcPts val="0"/>
                        </a:spcAft>
                        <a:buNone/>
                      </a:pPr>
                      <a:r>
                        <a:rPr lang="en" sz="1300">
                          <a:latin typeface="Calibri"/>
                          <a:ea typeface="Calibri"/>
                          <a:cs typeface="Calibri"/>
                          <a:sym typeface="Calibri"/>
                        </a:rPr>
                        <a:t>Provides specific evidence  from at least three of the  provided sources to support  all claims in a line of reasoning.  </a:t>
                      </a:r>
                      <a:endParaRPr sz="1300">
                        <a:latin typeface="Calibri"/>
                        <a:ea typeface="Calibri"/>
                        <a:cs typeface="Calibri"/>
                        <a:sym typeface="Calibri"/>
                      </a:endParaRPr>
                    </a:p>
                    <a:p>
                      <a:pPr marL="73571" lvl="0" indent="0" algn="l" rtl="0">
                        <a:spcBef>
                          <a:spcPts val="0"/>
                        </a:spcBef>
                        <a:spcAft>
                          <a:spcPts val="0"/>
                        </a:spcAft>
                        <a:buNone/>
                      </a:pPr>
                      <a:r>
                        <a:rPr lang="en" sz="1300" b="1">
                          <a:latin typeface="Calibri"/>
                          <a:ea typeface="Calibri"/>
                          <a:cs typeface="Calibri"/>
                          <a:sym typeface="Calibri"/>
                        </a:rPr>
                        <a:t>AND </a:t>
                      </a:r>
                      <a:endParaRPr sz="1300" b="1">
                        <a:latin typeface="Calibri"/>
                        <a:ea typeface="Calibri"/>
                        <a:cs typeface="Calibri"/>
                        <a:sym typeface="Calibri"/>
                      </a:endParaRPr>
                    </a:p>
                    <a:p>
                      <a:pPr marL="77000" lvl="0" indent="0" algn="l" rtl="0">
                        <a:spcBef>
                          <a:spcPts val="0"/>
                        </a:spcBef>
                        <a:spcAft>
                          <a:spcPts val="0"/>
                        </a:spcAft>
                        <a:buNone/>
                      </a:pPr>
                      <a:r>
                        <a:rPr lang="en" sz="1300">
                          <a:latin typeface="Calibri"/>
                          <a:ea typeface="Calibri"/>
                          <a:cs typeface="Calibri"/>
                          <a:sym typeface="Calibri"/>
                        </a:rPr>
                        <a:t>COMMENTARY:  </a:t>
                      </a:r>
                      <a:endParaRPr sz="1300">
                        <a:latin typeface="Calibri"/>
                        <a:ea typeface="Calibri"/>
                        <a:cs typeface="Calibri"/>
                        <a:sym typeface="Calibri"/>
                      </a:endParaRPr>
                    </a:p>
                    <a:p>
                      <a:pPr marL="73456" marR="85232" lvl="0" indent="3543" algn="l" rtl="0">
                        <a:lnSpc>
                          <a:spcPct val="101626"/>
                        </a:lnSpc>
                        <a:spcBef>
                          <a:spcPts val="0"/>
                        </a:spcBef>
                        <a:spcAft>
                          <a:spcPts val="0"/>
                        </a:spcAft>
                        <a:buNone/>
                      </a:pPr>
                      <a:r>
                        <a:rPr lang="en" sz="1300">
                          <a:latin typeface="Calibri"/>
                          <a:ea typeface="Calibri"/>
                          <a:cs typeface="Calibri"/>
                          <a:sym typeface="Calibri"/>
                        </a:rPr>
                        <a:t>Consistently explains how  the evidence supports a line  of reasoning.</a:t>
                      </a:r>
                      <a:endParaRPr sz="1300">
                        <a:latin typeface="Calibri"/>
                        <a:ea typeface="Calibri"/>
                        <a:cs typeface="Calibri"/>
                        <a:sym typeface="Calibri"/>
                      </a:endParaRPr>
                    </a:p>
                  </a:txBody>
                  <a:tcPr marL="63500" marR="63500" marT="63500" marB="63500"/>
                </a:tc>
              </a:tr>
              <a:tr h="2232300">
                <a:tc gridSpan="2">
                  <a:txBody>
                    <a:bodyPr/>
                    <a:lstStyle/>
                    <a:p>
                      <a:pPr marL="79857" lvl="0" indent="0" algn="l" rtl="0">
                        <a:spcBef>
                          <a:spcPts val="0"/>
                        </a:spcBef>
                        <a:spcAft>
                          <a:spcPts val="0"/>
                        </a:spcAft>
                        <a:buNone/>
                      </a:pPr>
                      <a:r>
                        <a:rPr lang="en" b="1">
                          <a:solidFill>
                            <a:srgbClr val="0070C0"/>
                          </a:solidFill>
                          <a:latin typeface="Calibri"/>
                          <a:ea typeface="Calibri"/>
                          <a:cs typeface="Calibri"/>
                          <a:sym typeface="Calibri"/>
                        </a:rPr>
                        <a:t>1 point </a:t>
                      </a:r>
                      <a:endParaRPr b="1">
                        <a:solidFill>
                          <a:srgbClr val="0070C0"/>
                        </a:solidFill>
                        <a:latin typeface="Calibri"/>
                        <a:ea typeface="Calibri"/>
                        <a:cs typeface="Calibri"/>
                        <a:sym typeface="Calibri"/>
                      </a:endParaRPr>
                    </a:p>
                    <a:p>
                      <a:pPr marL="78714" marR="435856" lvl="0" indent="2514" algn="l" rtl="0">
                        <a:lnSpc>
                          <a:spcPct val="113301"/>
                        </a:lnSpc>
                        <a:spcBef>
                          <a:spcPts val="258"/>
                        </a:spcBef>
                        <a:spcAft>
                          <a:spcPts val="0"/>
                        </a:spcAft>
                        <a:buNone/>
                      </a:pPr>
                      <a:r>
                        <a:rPr lang="en">
                          <a:latin typeface="Calibri"/>
                          <a:ea typeface="Calibri"/>
                          <a:cs typeface="Calibri"/>
                          <a:sym typeface="Calibri"/>
                        </a:rPr>
                        <a:t>Demonstrates sophistication of thought and/or a complex understanding of the rhetorical situation. </a:t>
                      </a:r>
                      <a:r>
                        <a:rPr lang="en" b="1">
                          <a:solidFill>
                            <a:srgbClr val="0070C0"/>
                          </a:solidFill>
                          <a:latin typeface="Calibri"/>
                          <a:ea typeface="Calibri"/>
                          <a:cs typeface="Calibri"/>
                          <a:sym typeface="Calibri"/>
                        </a:rPr>
                        <a:t>Responses that earn this point may demonstrate sophistication of thought and/or a complex understanding of the  rhetorical situation by doing any of the following: </a:t>
                      </a:r>
                      <a:endParaRPr b="1">
                        <a:solidFill>
                          <a:srgbClr val="0070C0"/>
                        </a:solidFill>
                        <a:latin typeface="Calibri"/>
                        <a:ea typeface="Calibri"/>
                        <a:cs typeface="Calibri"/>
                        <a:sym typeface="Calibri"/>
                      </a:endParaRPr>
                    </a:p>
                    <a:p>
                      <a:pPr marL="67397" marR="124740" lvl="0" indent="3315" algn="l" rtl="0">
                        <a:lnSpc>
                          <a:spcPct val="110497"/>
                        </a:lnSpc>
                        <a:spcBef>
                          <a:spcPts val="0"/>
                        </a:spcBef>
                        <a:spcAft>
                          <a:spcPts val="0"/>
                        </a:spcAft>
                        <a:buNone/>
                      </a:pPr>
                      <a:r>
                        <a:rPr lang="en" b="1">
                          <a:solidFill>
                            <a:srgbClr val="0070C0"/>
                          </a:solidFill>
                          <a:latin typeface="Calibri"/>
                          <a:ea typeface="Calibri"/>
                          <a:cs typeface="Calibri"/>
                          <a:sym typeface="Calibri"/>
                        </a:rPr>
                        <a:t>1. </a:t>
                      </a:r>
                      <a:r>
                        <a:rPr lang="en">
                          <a:latin typeface="Calibri"/>
                          <a:ea typeface="Calibri"/>
                          <a:cs typeface="Calibri"/>
                          <a:sym typeface="Calibri"/>
                        </a:rPr>
                        <a:t>Crafting a nuanced argument by consistently identifying and exploring complexities or tensions across the sources. </a:t>
                      </a:r>
                      <a:endParaRPr>
                        <a:latin typeface="Calibri"/>
                        <a:ea typeface="Calibri"/>
                        <a:cs typeface="Calibri"/>
                        <a:sym typeface="Calibri"/>
                      </a:endParaRPr>
                    </a:p>
                    <a:p>
                      <a:pPr marL="67397" marR="124740" lvl="0" indent="3315" algn="l" rtl="0">
                        <a:lnSpc>
                          <a:spcPct val="110497"/>
                        </a:lnSpc>
                        <a:spcBef>
                          <a:spcPts val="0"/>
                        </a:spcBef>
                        <a:spcAft>
                          <a:spcPts val="0"/>
                        </a:spcAft>
                        <a:buNone/>
                      </a:pPr>
                      <a:r>
                        <a:rPr lang="en" b="1">
                          <a:solidFill>
                            <a:srgbClr val="0070C0"/>
                          </a:solidFill>
                          <a:latin typeface="Calibri"/>
                          <a:ea typeface="Calibri"/>
                          <a:cs typeface="Calibri"/>
                          <a:sym typeface="Calibri"/>
                        </a:rPr>
                        <a:t>2. </a:t>
                      </a:r>
                      <a:r>
                        <a:rPr lang="en">
                          <a:latin typeface="Calibri"/>
                          <a:ea typeface="Calibri"/>
                          <a:cs typeface="Calibri"/>
                          <a:sym typeface="Calibri"/>
                        </a:rPr>
                        <a:t>Articulating the implications or limitations of an argument (either the student’s argument or arguments conveyed in the  sources) by situating it within a broader context.  </a:t>
                      </a:r>
                      <a:endParaRPr>
                        <a:latin typeface="Calibri"/>
                        <a:ea typeface="Calibri"/>
                        <a:cs typeface="Calibri"/>
                        <a:sym typeface="Calibri"/>
                      </a:endParaRPr>
                    </a:p>
                    <a:p>
                      <a:pPr marL="238048" marR="503694" lvl="0" indent="-170765" algn="l" rtl="0">
                        <a:lnSpc>
                          <a:spcPct val="101043"/>
                        </a:lnSpc>
                        <a:spcBef>
                          <a:spcPts val="163"/>
                        </a:spcBef>
                        <a:spcAft>
                          <a:spcPts val="0"/>
                        </a:spcAft>
                        <a:buNone/>
                      </a:pPr>
                      <a:r>
                        <a:rPr lang="en" b="1">
                          <a:solidFill>
                            <a:srgbClr val="0070C0"/>
                          </a:solidFill>
                          <a:latin typeface="Calibri"/>
                          <a:ea typeface="Calibri"/>
                          <a:cs typeface="Calibri"/>
                          <a:sym typeface="Calibri"/>
                        </a:rPr>
                        <a:t>3. </a:t>
                      </a:r>
                      <a:r>
                        <a:rPr lang="en">
                          <a:latin typeface="Calibri"/>
                          <a:ea typeface="Calibri"/>
                          <a:cs typeface="Calibri"/>
                          <a:sym typeface="Calibri"/>
                        </a:rPr>
                        <a:t>Making effective rhetorical choices that consistently strengthen the force and impact of the student’s argument  throughout the response</a:t>
                      </a:r>
                      <a:r>
                        <a:rPr lang="en">
                          <a:solidFill>
                            <a:srgbClr val="0070C0"/>
                          </a:solidFill>
                          <a:latin typeface="Calibri"/>
                          <a:ea typeface="Calibri"/>
                          <a:cs typeface="Calibri"/>
                          <a:sym typeface="Calibri"/>
                        </a:rPr>
                        <a:t>.  </a:t>
                      </a:r>
                      <a:endParaRPr>
                        <a:solidFill>
                          <a:srgbClr val="0070C0"/>
                        </a:solidFill>
                        <a:latin typeface="Calibri"/>
                        <a:ea typeface="Calibri"/>
                        <a:cs typeface="Calibri"/>
                        <a:sym typeface="Calibri"/>
                      </a:endParaRPr>
                    </a:p>
                    <a:p>
                      <a:pPr marL="64541" lvl="0" indent="0" algn="l" rtl="0">
                        <a:spcBef>
                          <a:spcPts val="236"/>
                        </a:spcBef>
                        <a:spcAft>
                          <a:spcPts val="0"/>
                        </a:spcAft>
                        <a:buNone/>
                      </a:pPr>
                      <a:r>
                        <a:rPr lang="en" b="1">
                          <a:solidFill>
                            <a:srgbClr val="0070C0"/>
                          </a:solidFill>
                          <a:latin typeface="Calibri"/>
                          <a:ea typeface="Calibri"/>
                          <a:cs typeface="Calibri"/>
                          <a:sym typeface="Calibri"/>
                        </a:rPr>
                        <a:t>4. </a:t>
                      </a:r>
                      <a:r>
                        <a:rPr lang="en">
                          <a:latin typeface="Calibri"/>
                          <a:ea typeface="Calibri"/>
                          <a:cs typeface="Calibri"/>
                          <a:sym typeface="Calibri"/>
                        </a:rPr>
                        <a:t>Employing a style that is consistently vivid and persuasive. </a:t>
                      </a:r>
                      <a:endParaRPr i="1">
                        <a:latin typeface="Calibri"/>
                        <a:ea typeface="Calibri"/>
                        <a:cs typeface="Calibri"/>
                        <a:sym typeface="Calibri"/>
                      </a:endParaRPr>
                    </a:p>
                  </a:txBody>
                  <a:tcPr marL="63500" marR="63500" marT="63500" marB="63500"/>
                </a:tc>
                <a:tc hMerge="1">
                  <a:txBody>
                    <a:bodyPr/>
                    <a:lstStyle/>
                    <a:p>
                      <a:endParaRPr lang="en-US"/>
                    </a:p>
                  </a:txBody>
                  <a:tcPr/>
                </a:tc>
              </a:tr>
            </a:tbl>
          </a:graphicData>
        </a:graphic>
      </p:graphicFrame>
      <p:sp>
        <p:nvSpPr>
          <p:cNvPr id="248" name="Google Shape;248;p33"/>
          <p:cNvSpPr txBox="1"/>
          <p:nvPr/>
        </p:nvSpPr>
        <p:spPr>
          <a:xfrm>
            <a:off x="5347100" y="192875"/>
            <a:ext cx="35898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rgbClr val="FF0000"/>
                </a:solidFill>
                <a:latin typeface="Calibri"/>
                <a:ea typeface="Calibri"/>
                <a:cs typeface="Calibri"/>
                <a:sym typeface="Calibri"/>
              </a:rPr>
              <a:t>AP Synthesis Rubric</a:t>
            </a:r>
            <a:endParaRPr sz="1500">
              <a:solidFill>
                <a:srgbClr val="FF0000"/>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34"/>
          <p:cNvPicPr preferRelativeResize="0"/>
          <p:nvPr/>
        </p:nvPicPr>
        <p:blipFill>
          <a:blip r:embed="rId3">
            <a:alphaModFix/>
          </a:blip>
          <a:stretch>
            <a:fillRect/>
          </a:stretch>
        </p:blipFill>
        <p:spPr>
          <a:xfrm>
            <a:off x="0" y="0"/>
            <a:ext cx="9136470" cy="51435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p:nvPr/>
        </p:nvSpPr>
        <p:spPr>
          <a:xfrm>
            <a:off x="126750" y="168125"/>
            <a:ext cx="8890500" cy="2570400"/>
          </a:xfrm>
          <a:prstGeom prst="rect">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lnSpc>
                <a:spcPct val="130000"/>
              </a:lnSpc>
              <a:spcBef>
                <a:spcPts val="0"/>
              </a:spcBef>
              <a:spcAft>
                <a:spcPts val="0"/>
              </a:spcAft>
              <a:buNone/>
            </a:pPr>
            <a:r>
              <a:rPr lang="en" sz="2500">
                <a:solidFill>
                  <a:srgbClr val="FFFF00"/>
                </a:solidFill>
                <a:latin typeface="Droid Serif"/>
                <a:ea typeface="Droid Serif"/>
                <a:cs typeface="Droid Serif"/>
                <a:sym typeface="Droid Serif"/>
              </a:rPr>
              <a:t>The synthesis question asks students to synthesize information from a variety of sources to inform their own discussion of a topic. Students are given a 15-minute reading period to accommodate the additional reading required for the question.</a:t>
            </a:r>
            <a:endParaRPr sz="2500">
              <a:solidFill>
                <a:srgbClr val="FFFF00"/>
              </a:solidFill>
              <a:latin typeface="Droid Serif"/>
              <a:ea typeface="Droid Serif"/>
              <a:cs typeface="Droid Serif"/>
              <a:sym typeface="Droid Serif"/>
            </a:endParaRPr>
          </a:p>
        </p:txBody>
      </p:sp>
      <p:sp>
        <p:nvSpPr>
          <p:cNvPr id="67" name="Google Shape;67;p15"/>
          <p:cNvSpPr txBox="1"/>
          <p:nvPr/>
        </p:nvSpPr>
        <p:spPr>
          <a:xfrm>
            <a:off x="53700" y="2738525"/>
            <a:ext cx="8890500" cy="1934700"/>
          </a:xfrm>
          <a:prstGeom prst="rect">
            <a:avLst/>
          </a:prstGeom>
          <a:noFill/>
          <a:ln>
            <a:noFill/>
          </a:ln>
        </p:spPr>
        <p:txBody>
          <a:bodyPr spcFirstLastPara="1" wrap="square" lIns="91425" tIns="91425" rIns="91425" bIns="91425" anchor="t" anchorCtr="0">
            <a:spAutoFit/>
          </a:bodyPr>
          <a:lstStyle/>
          <a:p>
            <a:pPr marL="0" lvl="0" indent="0" algn="ctr" rtl="0">
              <a:lnSpc>
                <a:spcPct val="130000"/>
              </a:lnSpc>
              <a:spcBef>
                <a:spcPts val="0"/>
              </a:spcBef>
              <a:spcAft>
                <a:spcPts val="0"/>
              </a:spcAft>
              <a:buNone/>
            </a:pPr>
            <a:r>
              <a:rPr lang="en" sz="2900">
                <a:solidFill>
                  <a:srgbClr val="FFFF00"/>
                </a:solidFill>
                <a:latin typeface="Droid Serif"/>
                <a:ea typeface="Droid Serif"/>
                <a:cs typeface="Droid Serif"/>
                <a:sym typeface="Droid Serif"/>
              </a:rPr>
              <a:t>What does the synthesis essay require?</a:t>
            </a:r>
            <a:endParaRPr sz="2900">
              <a:solidFill>
                <a:srgbClr val="FFFF00"/>
              </a:solidFill>
              <a:latin typeface="Droid Serif"/>
              <a:ea typeface="Droid Serif"/>
              <a:cs typeface="Droid Serif"/>
              <a:sym typeface="Droid Serif"/>
            </a:endParaRPr>
          </a:p>
          <a:p>
            <a:pPr marL="457200" lvl="0" indent="-349250" algn="l" rtl="0">
              <a:spcBef>
                <a:spcPts val="0"/>
              </a:spcBef>
              <a:spcAft>
                <a:spcPts val="0"/>
              </a:spcAft>
              <a:buClr>
                <a:srgbClr val="FFFF00"/>
              </a:buClr>
              <a:buSzPts val="1900"/>
              <a:buFont typeface="Droid Serif"/>
              <a:buChar char="★"/>
            </a:pPr>
            <a:r>
              <a:rPr lang="en" sz="1900">
                <a:solidFill>
                  <a:srgbClr val="FFFF00"/>
                </a:solidFill>
                <a:latin typeface="Droid Serif"/>
                <a:ea typeface="Droid Serif"/>
                <a:cs typeface="Droid Serif"/>
                <a:sym typeface="Droid Serif"/>
              </a:rPr>
              <a:t>Use a minimum of 3 sources in your essay.</a:t>
            </a:r>
            <a:endParaRPr sz="1900">
              <a:solidFill>
                <a:srgbClr val="FFFF00"/>
              </a:solidFill>
              <a:latin typeface="Droid Serif"/>
              <a:ea typeface="Droid Serif"/>
              <a:cs typeface="Droid Serif"/>
              <a:sym typeface="Droid Serif"/>
            </a:endParaRPr>
          </a:p>
          <a:p>
            <a:pPr marL="457200" lvl="0" indent="-349250" algn="l" rtl="0">
              <a:spcBef>
                <a:spcPts val="0"/>
              </a:spcBef>
              <a:spcAft>
                <a:spcPts val="0"/>
              </a:spcAft>
              <a:buClr>
                <a:srgbClr val="FFFF00"/>
              </a:buClr>
              <a:buSzPts val="1900"/>
              <a:buFont typeface="Droid Serif"/>
              <a:buChar char="★"/>
            </a:pPr>
            <a:r>
              <a:rPr lang="en" sz="1900">
                <a:solidFill>
                  <a:srgbClr val="FFFF00"/>
                </a:solidFill>
                <a:latin typeface="Droid Serif"/>
                <a:ea typeface="Droid Serif"/>
                <a:cs typeface="Droid Serif"/>
                <a:sym typeface="Droid Serif"/>
              </a:rPr>
              <a:t>Cite your sources using imbedded or parenthetical citations (source A).</a:t>
            </a:r>
            <a:endParaRPr sz="1900">
              <a:solidFill>
                <a:srgbClr val="FFFF00"/>
              </a:solidFill>
              <a:latin typeface="Droid Serif"/>
              <a:ea typeface="Droid Serif"/>
              <a:cs typeface="Droid Serif"/>
              <a:sym typeface="Droid Serif"/>
            </a:endParaRPr>
          </a:p>
          <a:p>
            <a:pPr marL="457200" lvl="0" indent="-349250" algn="l" rtl="0">
              <a:spcBef>
                <a:spcPts val="0"/>
              </a:spcBef>
              <a:spcAft>
                <a:spcPts val="0"/>
              </a:spcAft>
              <a:buClr>
                <a:srgbClr val="FFFF00"/>
              </a:buClr>
              <a:buSzPts val="1900"/>
              <a:buFont typeface="Droid Serif"/>
              <a:buChar char="★"/>
            </a:pPr>
            <a:r>
              <a:rPr lang="en" sz="1900">
                <a:solidFill>
                  <a:srgbClr val="FFFF00"/>
                </a:solidFill>
                <a:latin typeface="Droid Serif"/>
                <a:ea typeface="Droid Serif"/>
                <a:cs typeface="Droid Serif"/>
                <a:sym typeface="Droid Serif"/>
              </a:rPr>
              <a:t>Provide commentary that supports your claims &amp; evidence. </a:t>
            </a:r>
            <a:endParaRPr sz="1900">
              <a:solidFill>
                <a:srgbClr val="FFFF00"/>
              </a:solidFill>
              <a:latin typeface="Droid Serif"/>
              <a:ea typeface="Droid Serif"/>
              <a:cs typeface="Droid Serif"/>
              <a:sym typeface="Droid Serif"/>
            </a:endParaRPr>
          </a:p>
          <a:p>
            <a:pPr marL="457200" lvl="0" indent="-349250" algn="l" rtl="0">
              <a:spcBef>
                <a:spcPts val="0"/>
              </a:spcBef>
              <a:spcAft>
                <a:spcPts val="0"/>
              </a:spcAft>
              <a:buClr>
                <a:srgbClr val="FFFF00"/>
              </a:buClr>
              <a:buSzPts val="1900"/>
              <a:buFont typeface="Droid Serif"/>
              <a:buChar char="★"/>
            </a:pPr>
            <a:r>
              <a:rPr lang="en" sz="1900">
                <a:solidFill>
                  <a:srgbClr val="FFFF00"/>
                </a:solidFill>
                <a:latin typeface="Droid Serif"/>
                <a:ea typeface="Droid Serif"/>
                <a:cs typeface="Droid Serif"/>
                <a:sym typeface="Droid Serif"/>
              </a:rPr>
              <a:t>Provide a counter-argument.</a:t>
            </a:r>
            <a:endParaRPr sz="3000">
              <a:solidFill>
                <a:srgbClr val="FFFF00"/>
              </a:solidFill>
              <a:latin typeface="Droid Serif"/>
              <a:ea typeface="Droid Serif"/>
              <a:cs typeface="Droid Serif"/>
              <a:sym typeface="Droid Serif"/>
            </a:endParaRPr>
          </a:p>
        </p:txBody>
      </p:sp>
      <p:sp>
        <p:nvSpPr>
          <p:cNvPr id="68" name="Google Shape;68;p15"/>
          <p:cNvSpPr txBox="1"/>
          <p:nvPr/>
        </p:nvSpPr>
        <p:spPr>
          <a:xfrm>
            <a:off x="4673475" y="441830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FF0000"/>
                </a:solidFill>
                <a:latin typeface="Impact"/>
                <a:ea typeface="Impact"/>
                <a:cs typeface="Impact"/>
                <a:sym typeface="Impact"/>
              </a:rPr>
              <a:t>Take Note!</a:t>
            </a:r>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73" name="Google Shape;73;p16"/>
          <p:cNvSpPr txBox="1"/>
          <p:nvPr/>
        </p:nvSpPr>
        <p:spPr>
          <a:xfrm>
            <a:off x="134300" y="174575"/>
            <a:ext cx="8850000" cy="677100"/>
          </a:xfrm>
          <a:prstGeom prst="rect">
            <a:avLst/>
          </a:prstGeom>
          <a:noFill/>
          <a:ln>
            <a:noFill/>
          </a:ln>
        </p:spPr>
        <p:txBody>
          <a:bodyPr spcFirstLastPara="1" wrap="square" lIns="91425" tIns="91425" rIns="91425" bIns="91425" anchor="ctr" anchorCtr="0">
            <a:spAutoFit/>
          </a:bodyPr>
          <a:lstStyle/>
          <a:p>
            <a:pPr marL="0" lvl="0" indent="0" algn="ctr" rtl="0">
              <a:lnSpc>
                <a:spcPct val="130000"/>
              </a:lnSpc>
              <a:spcBef>
                <a:spcPts val="0"/>
              </a:spcBef>
              <a:spcAft>
                <a:spcPts val="0"/>
              </a:spcAft>
              <a:buNone/>
            </a:pPr>
            <a:r>
              <a:rPr lang="en" sz="3200">
                <a:solidFill>
                  <a:srgbClr val="FFFF00"/>
                </a:solidFill>
                <a:latin typeface="Droid Serif"/>
                <a:ea typeface="Droid Serif"/>
                <a:cs typeface="Droid Serif"/>
                <a:sym typeface="Droid Serif"/>
              </a:rPr>
              <a:t>What does the synthesis essay include?</a:t>
            </a:r>
            <a:endParaRPr sz="3200">
              <a:solidFill>
                <a:srgbClr val="FFFF00"/>
              </a:solidFill>
              <a:latin typeface="Droid Serif"/>
              <a:ea typeface="Droid Serif"/>
              <a:cs typeface="Droid Serif"/>
              <a:sym typeface="Droid Serif"/>
            </a:endParaRPr>
          </a:p>
        </p:txBody>
      </p:sp>
      <p:sp>
        <p:nvSpPr>
          <p:cNvPr id="74" name="Google Shape;74;p16"/>
          <p:cNvSpPr txBox="1"/>
          <p:nvPr/>
        </p:nvSpPr>
        <p:spPr>
          <a:xfrm>
            <a:off x="550600" y="899775"/>
            <a:ext cx="81114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FFFF00"/>
                </a:solidFill>
                <a:latin typeface="Droid Serif"/>
                <a:ea typeface="Droid Serif"/>
                <a:cs typeface="Droid Serif"/>
                <a:sym typeface="Droid Serif"/>
              </a:rPr>
              <a:t>The synthesis prompt is an argument essay that gives you multiple sources and asks you to take a position on the topic.  Then you are to use the given sources to support that argument.</a:t>
            </a:r>
            <a:endParaRPr sz="2400">
              <a:solidFill>
                <a:srgbClr val="FFFF00"/>
              </a:solidFill>
              <a:latin typeface="Droid Serif"/>
              <a:ea typeface="Droid Serif"/>
              <a:cs typeface="Droid Serif"/>
              <a:sym typeface="Droid Serif"/>
            </a:endParaRPr>
          </a:p>
          <a:p>
            <a:pPr marL="0" lvl="0" indent="0" algn="l" rtl="0">
              <a:spcBef>
                <a:spcPts val="0"/>
              </a:spcBef>
              <a:spcAft>
                <a:spcPts val="0"/>
              </a:spcAft>
              <a:buNone/>
            </a:pPr>
            <a:endParaRPr sz="2400">
              <a:solidFill>
                <a:srgbClr val="FFFF00"/>
              </a:solidFill>
              <a:latin typeface="Droid Serif"/>
              <a:ea typeface="Droid Serif"/>
              <a:cs typeface="Droid Serif"/>
              <a:sym typeface="Droid Serif"/>
            </a:endParaRPr>
          </a:p>
          <a:p>
            <a:pPr marL="0" lvl="0" indent="0" algn="l" rtl="0">
              <a:spcBef>
                <a:spcPts val="0"/>
              </a:spcBef>
              <a:spcAft>
                <a:spcPts val="0"/>
              </a:spcAft>
              <a:buNone/>
            </a:pPr>
            <a:r>
              <a:rPr lang="en" sz="2400">
                <a:solidFill>
                  <a:srgbClr val="FFFF00"/>
                </a:solidFill>
                <a:latin typeface="Droid Serif"/>
                <a:ea typeface="Droid Serif"/>
                <a:cs typeface="Droid Serif"/>
                <a:sym typeface="Droid Serif"/>
              </a:rPr>
              <a:t>Anatomy of a Synthesis Prompt:</a:t>
            </a:r>
            <a:endParaRPr sz="2400">
              <a:solidFill>
                <a:srgbClr val="FFFF00"/>
              </a:solidFill>
              <a:latin typeface="Droid Serif"/>
              <a:ea typeface="Droid Serif"/>
              <a:cs typeface="Droid Serif"/>
              <a:sym typeface="Droid Serif"/>
            </a:endParaRPr>
          </a:p>
          <a:p>
            <a:pPr marL="457200" lvl="0" indent="-381000" algn="l" rtl="0">
              <a:spcBef>
                <a:spcPts val="0"/>
              </a:spcBef>
              <a:spcAft>
                <a:spcPts val="0"/>
              </a:spcAft>
              <a:buClr>
                <a:srgbClr val="FFFF00"/>
              </a:buClr>
              <a:buSzPts val="2400"/>
              <a:buFont typeface="Droid Serif"/>
              <a:buChar char="★"/>
            </a:pPr>
            <a:r>
              <a:rPr lang="en" sz="2400">
                <a:solidFill>
                  <a:srgbClr val="FFFF00"/>
                </a:solidFill>
                <a:latin typeface="Droid Serif"/>
                <a:ea typeface="Droid Serif"/>
                <a:cs typeface="Droid Serif"/>
                <a:sym typeface="Droid Serif"/>
              </a:rPr>
              <a:t>Prompt Page</a:t>
            </a:r>
            <a:endParaRPr sz="2400">
              <a:solidFill>
                <a:srgbClr val="FFFF00"/>
              </a:solidFill>
              <a:latin typeface="Droid Serif"/>
              <a:ea typeface="Droid Serif"/>
              <a:cs typeface="Droid Serif"/>
              <a:sym typeface="Droid Serif"/>
            </a:endParaRPr>
          </a:p>
          <a:p>
            <a:pPr marL="457200" lvl="0" indent="-381000" algn="l" rtl="0">
              <a:spcBef>
                <a:spcPts val="0"/>
              </a:spcBef>
              <a:spcAft>
                <a:spcPts val="0"/>
              </a:spcAft>
              <a:buClr>
                <a:srgbClr val="FFFF00"/>
              </a:buClr>
              <a:buSzPts val="2400"/>
              <a:buFont typeface="Droid Serif"/>
              <a:buChar char="★"/>
            </a:pPr>
            <a:r>
              <a:rPr lang="en" sz="2400">
                <a:solidFill>
                  <a:srgbClr val="FFFF00"/>
                </a:solidFill>
                <a:latin typeface="Droid Serif"/>
                <a:ea typeface="Droid Serif"/>
                <a:cs typeface="Droid Serif"/>
                <a:sym typeface="Droid Serif"/>
              </a:rPr>
              <a:t>List of sources (typically 7)</a:t>
            </a:r>
            <a:endParaRPr sz="2400">
              <a:solidFill>
                <a:srgbClr val="FFFF00"/>
              </a:solidFill>
              <a:latin typeface="Droid Serif"/>
              <a:ea typeface="Droid Serif"/>
              <a:cs typeface="Droid Serif"/>
              <a:sym typeface="Droid Serif"/>
            </a:endParaRPr>
          </a:p>
          <a:p>
            <a:pPr marL="457200" lvl="0" indent="-381000" algn="l" rtl="0">
              <a:spcBef>
                <a:spcPts val="0"/>
              </a:spcBef>
              <a:spcAft>
                <a:spcPts val="0"/>
              </a:spcAft>
              <a:buClr>
                <a:srgbClr val="FFFF00"/>
              </a:buClr>
              <a:buSzPts val="2400"/>
              <a:buFont typeface="Droid Serif"/>
              <a:buChar char="★"/>
            </a:pPr>
            <a:r>
              <a:rPr lang="en" sz="2400">
                <a:solidFill>
                  <a:srgbClr val="FFFF00"/>
                </a:solidFill>
                <a:latin typeface="Droid Serif"/>
                <a:ea typeface="Droid Serif"/>
                <a:cs typeface="Droid Serif"/>
                <a:sym typeface="Droid Serif"/>
              </a:rPr>
              <a:t>Sources (5-6 print, 1-2 visual)</a:t>
            </a:r>
            <a:endParaRPr sz="2400">
              <a:solidFill>
                <a:srgbClr val="FFFF00"/>
              </a:solidFill>
              <a:latin typeface="Droid Serif"/>
              <a:ea typeface="Droid Serif"/>
              <a:cs typeface="Droid Serif"/>
              <a:sym typeface="Droid Serif"/>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78"/>
        <p:cNvGrpSpPr/>
        <p:nvPr/>
      </p:nvGrpSpPr>
      <p:grpSpPr>
        <a:xfrm>
          <a:off x="0" y="0"/>
          <a:ext cx="0" cy="0"/>
          <a:chOff x="0" y="0"/>
          <a:chExt cx="0" cy="0"/>
        </a:xfrm>
      </p:grpSpPr>
      <p:sp>
        <p:nvSpPr>
          <p:cNvPr id="79" name="Google Shape;79;p17"/>
          <p:cNvSpPr txBox="1"/>
          <p:nvPr/>
        </p:nvSpPr>
        <p:spPr>
          <a:xfrm>
            <a:off x="4673475" y="84300"/>
            <a:ext cx="4369200" cy="48825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100" b="1">
                <a:solidFill>
                  <a:schemeClr val="dk1"/>
                </a:solidFill>
                <a:latin typeface="Times New Roman"/>
                <a:ea typeface="Times New Roman"/>
                <a:cs typeface="Times New Roman"/>
                <a:sym typeface="Times New Roman"/>
              </a:rPr>
              <a:t>AP ENGLISH LANGUAGE AND COMPOSITION FREE-RESPONSE QUESTIONS</a:t>
            </a:r>
            <a:endParaRPr sz="1100" b="1">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100" b="1">
                <a:solidFill>
                  <a:schemeClr val="dk1"/>
                </a:solidFill>
                <a:latin typeface="Times New Roman"/>
                <a:ea typeface="Times New Roman"/>
                <a:cs typeface="Times New Roman"/>
                <a:sym typeface="Times New Roman"/>
              </a:rPr>
              <a:t>ENGLISH LANGUAGE AND COMPOSITION</a:t>
            </a:r>
            <a:endParaRPr sz="1100" b="1">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100" b="1">
                <a:solidFill>
                  <a:schemeClr val="dk1"/>
                </a:solidFill>
                <a:latin typeface="Times New Roman"/>
                <a:ea typeface="Times New Roman"/>
                <a:cs typeface="Times New Roman"/>
                <a:sym typeface="Times New Roman"/>
              </a:rPr>
              <a:t>SECTION II</a:t>
            </a:r>
            <a:endParaRPr sz="1100" b="1">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100" b="1">
                <a:solidFill>
                  <a:schemeClr val="dk1"/>
                </a:solidFill>
                <a:latin typeface="Times New Roman"/>
                <a:ea typeface="Times New Roman"/>
                <a:cs typeface="Times New Roman"/>
                <a:sym typeface="Times New Roman"/>
              </a:rPr>
              <a:t>Total Time - 2 hours</a:t>
            </a:r>
            <a:endParaRPr sz="1100" b="1">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100" b="1">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100" b="1">
                <a:solidFill>
                  <a:schemeClr val="dk1"/>
                </a:solidFill>
                <a:latin typeface="Times New Roman"/>
                <a:ea typeface="Times New Roman"/>
                <a:cs typeface="Times New Roman"/>
                <a:sym typeface="Times New Roman"/>
              </a:rPr>
              <a:t>Question 1</a:t>
            </a:r>
            <a:endParaRPr sz="1100" b="1">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1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100">
                <a:solidFill>
                  <a:schemeClr val="dk1"/>
                </a:solidFill>
                <a:latin typeface="Times New Roman"/>
                <a:ea typeface="Times New Roman"/>
                <a:cs typeface="Times New Roman"/>
                <a:sym typeface="Times New Roman"/>
              </a:rPr>
              <a:t>Originally released in 1977, Star Wars was a small indie film made by an fairly unknown writer and director George Lucas. The movie changed cinema and Lucas continued the story in two more films. In 1999, Lucas returned to Star Wars to produce three more movies, a trilogy of prequels, that would break box office records and would be met with a tepid response from critics and fans. </a:t>
            </a:r>
            <a:endParaRPr sz="11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1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100">
                <a:solidFill>
                  <a:schemeClr val="dk1"/>
                </a:solidFill>
                <a:latin typeface="Times New Roman"/>
                <a:ea typeface="Times New Roman"/>
                <a:cs typeface="Times New Roman"/>
                <a:sym typeface="Times New Roman"/>
              </a:rPr>
              <a:t>When Disney bought the franchise in 2012, the entertainment juggernaut set out to expand beyond the original films, adding another trilogy to the mix. There are several movies, television shows, novels, comic books, animated series that make up the Star Wars extended universe (EU).  Still, there are people who have little to no experience with Star Wars and given the overwhelming amount of content, find the Star Wars EU too daunting to enter. </a:t>
            </a:r>
            <a:endParaRPr sz="11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1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100">
                <a:solidFill>
                  <a:schemeClr val="dk1"/>
                </a:solidFill>
                <a:latin typeface="Times New Roman"/>
                <a:ea typeface="Times New Roman"/>
                <a:cs typeface="Times New Roman"/>
                <a:sym typeface="Times New Roman"/>
              </a:rPr>
              <a:t>Read the sources carefully and then using at least 3 sources, </a:t>
            </a:r>
            <a:r>
              <a:rPr lang="en" sz="1300" b="1">
                <a:solidFill>
                  <a:schemeClr val="dk1"/>
                </a:solidFill>
                <a:latin typeface="Times New Roman"/>
                <a:ea typeface="Times New Roman"/>
                <a:cs typeface="Times New Roman"/>
                <a:sym typeface="Times New Roman"/>
              </a:rPr>
              <a:t>take a position on the best order to use when watching the films in the Star Wars saga.</a:t>
            </a:r>
            <a:endParaRPr sz="1100" b="1">
              <a:solidFill>
                <a:schemeClr val="dk1"/>
              </a:solidFill>
              <a:latin typeface="Times New Roman"/>
              <a:ea typeface="Times New Roman"/>
              <a:cs typeface="Times New Roman"/>
              <a:sym typeface="Times New Roman"/>
            </a:endParaRPr>
          </a:p>
        </p:txBody>
      </p:sp>
      <p:sp>
        <p:nvSpPr>
          <p:cNvPr id="80" name="Google Shape;80;p17"/>
          <p:cNvSpPr txBox="1"/>
          <p:nvPr/>
        </p:nvSpPr>
        <p:spPr>
          <a:xfrm>
            <a:off x="228300" y="214875"/>
            <a:ext cx="2685900" cy="1046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Droid Serif"/>
                <a:ea typeface="Droid Serif"/>
                <a:cs typeface="Droid Serif"/>
                <a:sym typeface="Droid Serif"/>
              </a:rPr>
              <a:t>Since the synthesis is Question 1, the prompt page will include this title for section II of the test.</a:t>
            </a:r>
            <a:endParaRPr>
              <a:latin typeface="Droid Serif"/>
              <a:ea typeface="Droid Serif"/>
              <a:cs typeface="Droid Serif"/>
              <a:sym typeface="Droid Serif"/>
            </a:endParaRPr>
          </a:p>
        </p:txBody>
      </p:sp>
      <p:sp>
        <p:nvSpPr>
          <p:cNvPr id="81" name="Google Shape;81;p17"/>
          <p:cNvSpPr txBox="1"/>
          <p:nvPr/>
        </p:nvSpPr>
        <p:spPr>
          <a:xfrm>
            <a:off x="228300" y="1786550"/>
            <a:ext cx="2632200" cy="1046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Droid Serif"/>
                <a:ea typeface="Droid Serif"/>
                <a:cs typeface="Droid Serif"/>
                <a:sym typeface="Droid Serif"/>
              </a:rPr>
              <a:t>Introductory information for the topic of the essay. This is a MUST READ. </a:t>
            </a:r>
            <a:endParaRPr>
              <a:solidFill>
                <a:schemeClr val="dk1"/>
              </a:solidFill>
              <a:latin typeface="Droid Serif"/>
              <a:ea typeface="Droid Serif"/>
              <a:cs typeface="Droid Serif"/>
              <a:sym typeface="Droid Serif"/>
            </a:endParaRPr>
          </a:p>
          <a:p>
            <a:pPr marL="0" lvl="0" indent="0" algn="l" rtl="0">
              <a:spcBef>
                <a:spcPts val="0"/>
              </a:spcBef>
              <a:spcAft>
                <a:spcPts val="0"/>
              </a:spcAft>
              <a:buClr>
                <a:schemeClr val="dk1"/>
              </a:buClr>
              <a:buSzPts val="1100"/>
              <a:buFont typeface="Arial"/>
              <a:buNone/>
            </a:pPr>
            <a:r>
              <a:rPr lang="en" b="1">
                <a:solidFill>
                  <a:schemeClr val="dk1"/>
                </a:solidFill>
                <a:latin typeface="Droid Serif"/>
                <a:ea typeface="Droid Serif"/>
                <a:cs typeface="Droid Serif"/>
                <a:sym typeface="Droid Serif"/>
              </a:rPr>
              <a:t>DO NOT SKIP!</a:t>
            </a:r>
            <a:endParaRPr sz="1100" b="1">
              <a:latin typeface="Droid Serif"/>
              <a:ea typeface="Droid Serif"/>
              <a:cs typeface="Droid Serif"/>
              <a:sym typeface="Droid Serif"/>
            </a:endParaRPr>
          </a:p>
        </p:txBody>
      </p:sp>
      <p:sp>
        <p:nvSpPr>
          <p:cNvPr id="82" name="Google Shape;82;p17"/>
          <p:cNvSpPr txBox="1"/>
          <p:nvPr/>
        </p:nvSpPr>
        <p:spPr>
          <a:xfrm>
            <a:off x="174625" y="4190000"/>
            <a:ext cx="2685900" cy="615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Droid Serif"/>
                <a:ea typeface="Droid Serif"/>
                <a:cs typeface="Droid Serif"/>
                <a:sym typeface="Droid Serif"/>
              </a:rPr>
              <a:t>TASK: look for the </a:t>
            </a:r>
            <a:r>
              <a:rPr lang="en" b="1">
                <a:latin typeface="Droid Serif"/>
                <a:ea typeface="Droid Serif"/>
                <a:cs typeface="Droid Serif"/>
                <a:sym typeface="Droid Serif"/>
              </a:rPr>
              <a:t>bold font </a:t>
            </a:r>
            <a:r>
              <a:rPr lang="en">
                <a:latin typeface="Droid Serif"/>
                <a:ea typeface="Droid Serif"/>
                <a:cs typeface="Droid Serif"/>
                <a:sym typeface="Droid Serif"/>
              </a:rPr>
              <a:t>on the prompt page.</a:t>
            </a:r>
            <a:endParaRPr>
              <a:latin typeface="Droid Serif"/>
              <a:ea typeface="Droid Serif"/>
              <a:cs typeface="Droid Serif"/>
              <a:sym typeface="Droid Serif"/>
            </a:endParaRPr>
          </a:p>
        </p:txBody>
      </p:sp>
      <p:cxnSp>
        <p:nvCxnSpPr>
          <p:cNvPr id="83" name="Google Shape;83;p17"/>
          <p:cNvCxnSpPr/>
          <p:nvPr/>
        </p:nvCxnSpPr>
        <p:spPr>
          <a:xfrm>
            <a:off x="3129075" y="4391450"/>
            <a:ext cx="1356300" cy="0"/>
          </a:xfrm>
          <a:prstGeom prst="straightConnector1">
            <a:avLst/>
          </a:prstGeom>
          <a:noFill/>
          <a:ln w="38100" cap="flat" cmpd="sng">
            <a:solidFill>
              <a:schemeClr val="dk1"/>
            </a:solidFill>
            <a:prstDash val="solid"/>
            <a:round/>
            <a:headEnd type="none" w="med" len="med"/>
            <a:tailEnd type="triangle" w="med" len="med"/>
          </a:ln>
        </p:spPr>
      </p:cxnSp>
      <p:sp>
        <p:nvSpPr>
          <p:cNvPr id="84" name="Google Shape;84;p17"/>
          <p:cNvSpPr txBox="1"/>
          <p:nvPr/>
        </p:nvSpPr>
        <p:spPr>
          <a:xfrm>
            <a:off x="2363475" y="2833238"/>
            <a:ext cx="21219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latin typeface="Droid Serif"/>
                <a:ea typeface="Droid Serif"/>
                <a:cs typeface="Droid Serif"/>
                <a:sym typeface="Droid Serif"/>
              </a:rPr>
              <a:t>Welcome to the PROMPT PAGE</a:t>
            </a:r>
            <a:endParaRPr sz="2100" b="1">
              <a:latin typeface="Droid Serif"/>
              <a:ea typeface="Droid Serif"/>
              <a:cs typeface="Droid Serif"/>
              <a:sym typeface="Droid Serif"/>
            </a:endParaRPr>
          </a:p>
        </p:txBody>
      </p:sp>
      <p:cxnSp>
        <p:nvCxnSpPr>
          <p:cNvPr id="85" name="Google Shape;85;p17"/>
          <p:cNvCxnSpPr/>
          <p:nvPr/>
        </p:nvCxnSpPr>
        <p:spPr>
          <a:xfrm>
            <a:off x="3196225" y="416325"/>
            <a:ext cx="1692300" cy="300"/>
          </a:xfrm>
          <a:prstGeom prst="straightConnector1">
            <a:avLst/>
          </a:prstGeom>
          <a:noFill/>
          <a:ln w="38100" cap="flat" cmpd="sng">
            <a:solidFill>
              <a:schemeClr val="dk1"/>
            </a:solidFill>
            <a:prstDash val="solid"/>
            <a:round/>
            <a:headEnd type="none" w="med" len="med"/>
            <a:tailEnd type="triangle" w="med" len="med"/>
          </a:ln>
        </p:spPr>
      </p:cxnSp>
      <p:cxnSp>
        <p:nvCxnSpPr>
          <p:cNvPr id="86" name="Google Shape;86;p17"/>
          <p:cNvCxnSpPr/>
          <p:nvPr/>
        </p:nvCxnSpPr>
        <p:spPr>
          <a:xfrm>
            <a:off x="3008288" y="1986188"/>
            <a:ext cx="1517400" cy="900"/>
          </a:xfrm>
          <a:prstGeom prst="straightConnector1">
            <a:avLst/>
          </a:prstGeom>
          <a:noFill/>
          <a:ln w="38100" cap="flat" cmpd="sng">
            <a:solidFill>
              <a:schemeClr val="dk1"/>
            </a:solidFill>
            <a:prstDash val="solid"/>
            <a:round/>
            <a:headEnd type="none" w="med" len="med"/>
            <a:tailEnd type="triangle" w="med" len="med"/>
          </a:ln>
        </p:spPr>
      </p:cxnSp>
      <p:sp>
        <p:nvSpPr>
          <p:cNvPr id="87" name="Google Shape;87;p17"/>
          <p:cNvSpPr txBox="1"/>
          <p:nvPr/>
        </p:nvSpPr>
        <p:spPr>
          <a:xfrm>
            <a:off x="17575" y="308720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FF0000"/>
                </a:solidFill>
                <a:latin typeface="Impact"/>
                <a:ea typeface="Impact"/>
                <a:cs typeface="Impact"/>
                <a:sym typeface="Impact"/>
              </a:rPr>
              <a:t>Take Note!</a:t>
            </a:r>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91"/>
        <p:cNvGrpSpPr/>
        <p:nvPr/>
      </p:nvGrpSpPr>
      <p:grpSpPr>
        <a:xfrm>
          <a:off x="0" y="0"/>
          <a:ext cx="0" cy="0"/>
          <a:chOff x="0" y="0"/>
          <a:chExt cx="0" cy="0"/>
        </a:xfrm>
      </p:grpSpPr>
      <p:sp>
        <p:nvSpPr>
          <p:cNvPr id="92" name="Google Shape;92;p18"/>
          <p:cNvSpPr txBox="1"/>
          <p:nvPr/>
        </p:nvSpPr>
        <p:spPr>
          <a:xfrm>
            <a:off x="4821200" y="241750"/>
            <a:ext cx="4155000" cy="4756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1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1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1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Make sure your argument is central; use the sources to illustrate and support your reasoning. Avoid merely summarizing the sources. Indicate clearly which sources you are drawing from, whether through direct quotation, paraphrase, or summary. You may cite the sources as Source A, Source B, etc., or by using the descriptions in parentheses.</a:t>
            </a:r>
            <a:endParaRPr sz="11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1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1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10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Source A (Ebert)</a:t>
            </a:r>
            <a:endParaRPr sz="11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Source B (Rotten Tomatoes)</a:t>
            </a:r>
            <a:endParaRPr sz="11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Source C (Reddit)</a:t>
            </a:r>
            <a:endParaRPr sz="11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Source D (Choi)</a:t>
            </a:r>
            <a:endParaRPr sz="11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Source E (Russell)</a:t>
            </a:r>
            <a:endParaRPr sz="11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Source F (Richter)</a:t>
            </a:r>
            <a:endParaRPr sz="11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Source G (Heller)</a:t>
            </a:r>
            <a:endParaRPr sz="11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Source H (iMDB)</a:t>
            </a:r>
            <a:endParaRPr sz="11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1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1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1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1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100">
              <a:solidFill>
                <a:schemeClr val="dk1"/>
              </a:solidFill>
              <a:latin typeface="Times New Roman"/>
              <a:ea typeface="Times New Roman"/>
              <a:cs typeface="Times New Roman"/>
              <a:sym typeface="Times New Roman"/>
            </a:endParaRPr>
          </a:p>
        </p:txBody>
      </p:sp>
      <p:sp>
        <p:nvSpPr>
          <p:cNvPr id="93" name="Google Shape;93;p18"/>
          <p:cNvSpPr txBox="1"/>
          <p:nvPr/>
        </p:nvSpPr>
        <p:spPr>
          <a:xfrm>
            <a:off x="2753050" y="1839850"/>
            <a:ext cx="2215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solidFill>
                  <a:schemeClr val="dk1"/>
                </a:solidFill>
                <a:latin typeface="Droid Serif"/>
                <a:ea typeface="Droid Serif"/>
                <a:cs typeface="Droid Serif"/>
                <a:sym typeface="Droid Serif"/>
              </a:rPr>
              <a:t>Welcome to the PROMPT PAGE (pt 2)</a:t>
            </a:r>
            <a:endParaRPr>
              <a:solidFill>
                <a:schemeClr val="dk1"/>
              </a:solidFill>
            </a:endParaRPr>
          </a:p>
        </p:txBody>
      </p:sp>
      <p:sp>
        <p:nvSpPr>
          <p:cNvPr id="94" name="Google Shape;94;p18"/>
          <p:cNvSpPr txBox="1"/>
          <p:nvPr/>
        </p:nvSpPr>
        <p:spPr>
          <a:xfrm>
            <a:off x="268600" y="510325"/>
            <a:ext cx="217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5" name="Google Shape;95;p18"/>
          <p:cNvSpPr txBox="1"/>
          <p:nvPr/>
        </p:nvSpPr>
        <p:spPr>
          <a:xfrm>
            <a:off x="295450" y="2712750"/>
            <a:ext cx="245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6" name="Google Shape;96;p18"/>
          <p:cNvSpPr txBox="1"/>
          <p:nvPr/>
        </p:nvSpPr>
        <p:spPr>
          <a:xfrm>
            <a:off x="174500" y="611025"/>
            <a:ext cx="2457600" cy="1477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Droid Serif"/>
                <a:ea typeface="Droid Serif"/>
                <a:cs typeface="Droid Serif"/>
                <a:sym typeface="Droid Serif"/>
              </a:rPr>
              <a:t>These directions are the same for ALL synthesis prompts.  Be sure you follow these directions. Highlight this section on your copy.</a:t>
            </a:r>
            <a:endParaRPr>
              <a:latin typeface="Droid Serif"/>
              <a:ea typeface="Droid Serif"/>
              <a:cs typeface="Droid Serif"/>
              <a:sym typeface="Droid Serif"/>
            </a:endParaRPr>
          </a:p>
        </p:txBody>
      </p:sp>
      <p:sp>
        <p:nvSpPr>
          <p:cNvPr id="97" name="Google Shape;97;p18"/>
          <p:cNvSpPr txBox="1"/>
          <p:nvPr/>
        </p:nvSpPr>
        <p:spPr>
          <a:xfrm>
            <a:off x="214900" y="2779375"/>
            <a:ext cx="24576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Droid Serif"/>
                <a:ea typeface="Droid Serif"/>
                <a:cs typeface="Droid Serif"/>
                <a:sym typeface="Droid Serif"/>
              </a:rPr>
              <a:t>List of sources included in the packet in this order.  The name of the author or website are in the parentheses. </a:t>
            </a:r>
            <a:endParaRPr>
              <a:latin typeface="Droid Serif"/>
              <a:ea typeface="Droid Serif"/>
              <a:cs typeface="Droid Serif"/>
              <a:sym typeface="Droid Serif"/>
            </a:endParaRPr>
          </a:p>
        </p:txBody>
      </p:sp>
      <p:cxnSp>
        <p:nvCxnSpPr>
          <p:cNvPr id="98" name="Google Shape;98;p18"/>
          <p:cNvCxnSpPr/>
          <p:nvPr/>
        </p:nvCxnSpPr>
        <p:spPr>
          <a:xfrm rot="10800000" flipH="1">
            <a:off x="2847050" y="1343175"/>
            <a:ext cx="1759200" cy="13200"/>
          </a:xfrm>
          <a:prstGeom prst="straightConnector1">
            <a:avLst/>
          </a:prstGeom>
          <a:noFill/>
          <a:ln w="38100" cap="flat" cmpd="sng">
            <a:solidFill>
              <a:schemeClr val="dk1"/>
            </a:solidFill>
            <a:prstDash val="solid"/>
            <a:round/>
            <a:headEnd type="none" w="med" len="med"/>
            <a:tailEnd type="triangle" w="med" len="med"/>
          </a:ln>
        </p:spPr>
      </p:cxnSp>
      <p:cxnSp>
        <p:nvCxnSpPr>
          <p:cNvPr id="99" name="Google Shape;99;p18"/>
          <p:cNvCxnSpPr/>
          <p:nvPr/>
        </p:nvCxnSpPr>
        <p:spPr>
          <a:xfrm>
            <a:off x="2887350" y="3464800"/>
            <a:ext cx="1719000" cy="0"/>
          </a:xfrm>
          <a:prstGeom prst="straightConnector1">
            <a:avLst/>
          </a:prstGeom>
          <a:noFill/>
          <a:ln w="38100" cap="flat" cmpd="sng">
            <a:solidFill>
              <a:schemeClr val="dk1"/>
            </a:solidFill>
            <a:prstDash val="solid"/>
            <a:round/>
            <a:headEnd type="none" w="med" len="med"/>
            <a:tailEnd type="triangle" w="med" len="med"/>
          </a:ln>
        </p:spPr>
      </p:cxnSp>
      <p:sp>
        <p:nvSpPr>
          <p:cNvPr id="100" name="Google Shape;100;p18"/>
          <p:cNvSpPr txBox="1"/>
          <p:nvPr/>
        </p:nvSpPr>
        <p:spPr>
          <a:xfrm rot="-505794">
            <a:off x="6795251" y="2240585"/>
            <a:ext cx="1718972" cy="233976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rgbClr val="FF0000"/>
                </a:solidFill>
                <a:highlight>
                  <a:srgbClr val="FFFF00"/>
                </a:highlight>
                <a:latin typeface="Permanent Marker"/>
                <a:ea typeface="Permanent Marker"/>
                <a:cs typeface="Permanent Marker"/>
                <a:sym typeface="Permanent Marker"/>
              </a:rPr>
              <a:t>STOP!</a:t>
            </a:r>
            <a:r>
              <a:rPr lang="en" sz="2000">
                <a:solidFill>
                  <a:srgbClr val="FF0000"/>
                </a:solidFill>
                <a:highlight>
                  <a:srgbClr val="FFFF00"/>
                </a:highlight>
                <a:latin typeface="Permanent Marker"/>
                <a:ea typeface="Permanent Marker"/>
                <a:cs typeface="Permanent Marker"/>
                <a:sym typeface="Permanent Marker"/>
              </a:rPr>
              <a:t> </a:t>
            </a:r>
            <a:endParaRPr sz="2000">
              <a:solidFill>
                <a:srgbClr val="FF0000"/>
              </a:solidFill>
              <a:highlight>
                <a:srgbClr val="FFFF00"/>
              </a:highlight>
              <a:latin typeface="Permanent Marker"/>
              <a:ea typeface="Permanent Marker"/>
              <a:cs typeface="Permanent Marker"/>
              <a:sym typeface="Permanent Marker"/>
            </a:endParaRPr>
          </a:p>
          <a:p>
            <a:pPr marL="0" lvl="0" indent="0" algn="ctr" rtl="0">
              <a:spcBef>
                <a:spcPts val="0"/>
              </a:spcBef>
              <a:spcAft>
                <a:spcPts val="0"/>
              </a:spcAft>
              <a:buNone/>
            </a:pPr>
            <a:r>
              <a:rPr lang="en" sz="2000">
                <a:solidFill>
                  <a:schemeClr val="dk1"/>
                </a:solidFill>
                <a:highlight>
                  <a:srgbClr val="FFFF00"/>
                </a:highlight>
                <a:latin typeface="Permanent Marker"/>
                <a:ea typeface="Permanent Marker"/>
                <a:cs typeface="Permanent Marker"/>
                <a:sym typeface="Permanent Marker"/>
              </a:rPr>
              <a:t>Jot down your initial opinion before you read the sources!</a:t>
            </a:r>
            <a:endParaRPr sz="2000">
              <a:solidFill>
                <a:schemeClr val="dk1"/>
              </a:solidFill>
              <a:highlight>
                <a:srgbClr val="FFFF00"/>
              </a:highlight>
              <a:latin typeface="Permanent Marker"/>
              <a:ea typeface="Permanent Marker"/>
              <a:cs typeface="Permanent Marker"/>
              <a:sym typeface="Permanent Marker"/>
            </a:endParaRPr>
          </a:p>
        </p:txBody>
      </p:sp>
      <p:sp>
        <p:nvSpPr>
          <p:cNvPr id="101" name="Google Shape;101;p18"/>
          <p:cNvSpPr txBox="1"/>
          <p:nvPr/>
        </p:nvSpPr>
        <p:spPr>
          <a:xfrm>
            <a:off x="765500" y="4243725"/>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FF0000"/>
                </a:solidFill>
                <a:latin typeface="Impact"/>
                <a:ea typeface="Impact"/>
                <a:cs typeface="Impact"/>
                <a:sym typeface="Impact"/>
              </a:rPr>
              <a:t>Take Note!</a:t>
            </a:r>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19"/>
          <p:cNvSpPr txBox="1"/>
          <p:nvPr/>
        </p:nvSpPr>
        <p:spPr>
          <a:xfrm>
            <a:off x="134300" y="174575"/>
            <a:ext cx="8850000" cy="7695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sz="1900">
                <a:solidFill>
                  <a:srgbClr val="FFFF00"/>
                </a:solidFill>
                <a:latin typeface="Georgia"/>
                <a:ea typeface="Georgia"/>
                <a:cs typeface="Georgia"/>
                <a:sym typeface="Georgia"/>
              </a:rPr>
              <a:t>After you read the the prompt page for your synthesis essay, decide on the following information for your writing task:  </a:t>
            </a:r>
            <a:endParaRPr sz="1900">
              <a:solidFill>
                <a:srgbClr val="FFFF00"/>
              </a:solidFill>
              <a:latin typeface="Georgia"/>
              <a:ea typeface="Georgia"/>
              <a:cs typeface="Georgia"/>
              <a:sym typeface="Georgia"/>
            </a:endParaRPr>
          </a:p>
        </p:txBody>
      </p:sp>
      <p:sp>
        <p:nvSpPr>
          <p:cNvPr id="107" name="Google Shape;107;p19"/>
          <p:cNvSpPr txBox="1"/>
          <p:nvPr/>
        </p:nvSpPr>
        <p:spPr>
          <a:xfrm>
            <a:off x="214975" y="899775"/>
            <a:ext cx="8648400" cy="6312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sz="2900">
              <a:solidFill>
                <a:srgbClr val="FFFF00"/>
              </a:solidFill>
              <a:latin typeface="Droid Serif"/>
              <a:ea typeface="Droid Serif"/>
              <a:cs typeface="Droid Serif"/>
              <a:sym typeface="Droid Serif"/>
            </a:endParaRPr>
          </a:p>
        </p:txBody>
      </p:sp>
      <p:sp>
        <p:nvSpPr>
          <p:cNvPr id="108" name="Google Shape;108;p19"/>
          <p:cNvSpPr txBox="1"/>
          <p:nvPr/>
        </p:nvSpPr>
        <p:spPr>
          <a:xfrm>
            <a:off x="0" y="899775"/>
            <a:ext cx="9144000" cy="398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900">
              <a:solidFill>
                <a:srgbClr val="FFFF00"/>
              </a:solidFill>
              <a:latin typeface="Georgia"/>
              <a:ea typeface="Georgia"/>
              <a:cs typeface="Georgia"/>
              <a:sym typeface="Georgia"/>
            </a:endParaRPr>
          </a:p>
          <a:p>
            <a:pPr marL="457200" lvl="0" indent="-349250" algn="l" rtl="0">
              <a:spcBef>
                <a:spcPts val="0"/>
              </a:spcBef>
              <a:spcAft>
                <a:spcPts val="0"/>
              </a:spcAft>
              <a:buClr>
                <a:srgbClr val="FFFF00"/>
              </a:buClr>
              <a:buSzPts val="1900"/>
              <a:buFont typeface="Georgia"/>
              <a:buChar char="●"/>
            </a:pPr>
            <a:r>
              <a:rPr lang="en" sz="1900">
                <a:solidFill>
                  <a:srgbClr val="FFFF00"/>
                </a:solidFill>
                <a:latin typeface="Georgia"/>
                <a:ea typeface="Georgia"/>
                <a:cs typeface="Georgia"/>
                <a:sym typeface="Georgia"/>
              </a:rPr>
              <a:t>Stakeholders (Audience)</a:t>
            </a:r>
            <a:endParaRPr sz="1900">
              <a:solidFill>
                <a:srgbClr val="FFFF00"/>
              </a:solidFill>
              <a:latin typeface="Georgia"/>
              <a:ea typeface="Georgia"/>
              <a:cs typeface="Georgia"/>
              <a:sym typeface="Georgia"/>
            </a:endParaRPr>
          </a:p>
          <a:p>
            <a:pPr marL="914400" lvl="1" indent="-349250" algn="l" rtl="0">
              <a:spcBef>
                <a:spcPts val="0"/>
              </a:spcBef>
              <a:spcAft>
                <a:spcPts val="0"/>
              </a:spcAft>
              <a:buClr>
                <a:srgbClr val="FFFF00"/>
              </a:buClr>
              <a:buSzPts val="1900"/>
              <a:buFont typeface="Georgia"/>
              <a:buChar char="○"/>
            </a:pPr>
            <a:r>
              <a:rPr lang="en" sz="1900">
                <a:solidFill>
                  <a:srgbClr val="FFFF00"/>
                </a:solidFill>
                <a:latin typeface="Georgia"/>
                <a:ea typeface="Georgia"/>
                <a:cs typeface="Georgia"/>
                <a:sym typeface="Georgia"/>
              </a:rPr>
              <a:t>Who are my stakeholders?:  This will be the audience for the statement.  Who would care about this and why?</a:t>
            </a:r>
            <a:endParaRPr sz="1900">
              <a:solidFill>
                <a:srgbClr val="FFFF00"/>
              </a:solidFill>
              <a:latin typeface="Georgia"/>
              <a:ea typeface="Georgia"/>
              <a:cs typeface="Georgia"/>
              <a:sym typeface="Georgia"/>
            </a:endParaRPr>
          </a:p>
          <a:p>
            <a:pPr marL="457200" lvl="0" indent="-349250" algn="l" rtl="0">
              <a:spcBef>
                <a:spcPts val="0"/>
              </a:spcBef>
              <a:spcAft>
                <a:spcPts val="0"/>
              </a:spcAft>
              <a:buClr>
                <a:srgbClr val="FFFF00"/>
              </a:buClr>
              <a:buSzPts val="1900"/>
              <a:buFont typeface="Georgia"/>
              <a:buChar char="●"/>
            </a:pPr>
            <a:r>
              <a:rPr lang="en" sz="1900">
                <a:solidFill>
                  <a:srgbClr val="FFFF00"/>
                </a:solidFill>
                <a:latin typeface="Georgia"/>
                <a:ea typeface="Georgia"/>
                <a:cs typeface="Georgia"/>
                <a:sym typeface="Georgia"/>
              </a:rPr>
              <a:t>Issues (CHASERS)</a:t>
            </a:r>
            <a:endParaRPr sz="1900">
              <a:solidFill>
                <a:srgbClr val="FFFF00"/>
              </a:solidFill>
              <a:latin typeface="Georgia"/>
              <a:ea typeface="Georgia"/>
              <a:cs typeface="Georgia"/>
              <a:sym typeface="Georgia"/>
            </a:endParaRPr>
          </a:p>
          <a:p>
            <a:pPr marL="914400" lvl="1" indent="-349250" algn="l" rtl="0">
              <a:spcBef>
                <a:spcPts val="0"/>
              </a:spcBef>
              <a:spcAft>
                <a:spcPts val="0"/>
              </a:spcAft>
              <a:buClr>
                <a:srgbClr val="FFFF00"/>
              </a:buClr>
              <a:buSzPts val="1900"/>
              <a:buFont typeface="Georgia"/>
              <a:buChar char="○"/>
            </a:pPr>
            <a:r>
              <a:rPr lang="en" sz="1900">
                <a:solidFill>
                  <a:srgbClr val="FFFF00"/>
                </a:solidFill>
                <a:latin typeface="Georgia"/>
                <a:ea typeface="Georgia"/>
                <a:cs typeface="Georgia"/>
                <a:sym typeface="Georgia"/>
              </a:rPr>
              <a:t>At this point, what issues might I consider?  What sorts of things might my stakeholders care about?</a:t>
            </a:r>
            <a:endParaRPr sz="1900">
              <a:solidFill>
                <a:srgbClr val="FFFF00"/>
              </a:solidFill>
              <a:latin typeface="Georgia"/>
              <a:ea typeface="Georgia"/>
              <a:cs typeface="Georgia"/>
              <a:sym typeface="Georgia"/>
            </a:endParaRPr>
          </a:p>
          <a:p>
            <a:pPr marL="457200" lvl="0" indent="-349250" algn="l" rtl="0">
              <a:spcBef>
                <a:spcPts val="0"/>
              </a:spcBef>
              <a:spcAft>
                <a:spcPts val="0"/>
              </a:spcAft>
              <a:buClr>
                <a:srgbClr val="FFFF00"/>
              </a:buClr>
              <a:buSzPts val="1900"/>
              <a:buFont typeface="Georgia"/>
              <a:buChar char="●"/>
            </a:pPr>
            <a:r>
              <a:rPr lang="en" sz="1900">
                <a:solidFill>
                  <a:srgbClr val="FFFF00"/>
                </a:solidFill>
                <a:latin typeface="Georgia"/>
                <a:ea typeface="Georgia"/>
                <a:cs typeface="Georgia"/>
                <a:sym typeface="Georgia"/>
              </a:rPr>
              <a:t>Content (Purpose)</a:t>
            </a:r>
            <a:endParaRPr sz="1900">
              <a:solidFill>
                <a:srgbClr val="FFFF00"/>
              </a:solidFill>
              <a:latin typeface="Georgia"/>
              <a:ea typeface="Georgia"/>
              <a:cs typeface="Georgia"/>
              <a:sym typeface="Georgia"/>
            </a:endParaRPr>
          </a:p>
          <a:p>
            <a:pPr marL="914400" lvl="1" indent="-349250" algn="l" rtl="0">
              <a:spcBef>
                <a:spcPts val="0"/>
              </a:spcBef>
              <a:spcAft>
                <a:spcPts val="0"/>
              </a:spcAft>
              <a:buClr>
                <a:srgbClr val="FFFF00"/>
              </a:buClr>
              <a:buSzPts val="1900"/>
              <a:buFont typeface="Georgia"/>
              <a:buChar char="○"/>
            </a:pPr>
            <a:r>
              <a:rPr lang="en" sz="1900">
                <a:solidFill>
                  <a:srgbClr val="FFFF00"/>
                </a:solidFill>
                <a:latin typeface="Georgia"/>
                <a:ea typeface="Georgia"/>
                <a:cs typeface="Georgia"/>
                <a:sym typeface="Georgia"/>
              </a:rPr>
              <a:t>Why this information important?  How could it help you develop your position? </a:t>
            </a:r>
            <a:endParaRPr sz="1900">
              <a:solidFill>
                <a:srgbClr val="FFFF00"/>
              </a:solidFill>
              <a:latin typeface="Georgia"/>
              <a:ea typeface="Georgia"/>
              <a:cs typeface="Georgia"/>
              <a:sym typeface="Georgia"/>
            </a:endParaRPr>
          </a:p>
          <a:p>
            <a:pPr marL="457200" lvl="0" indent="-349250" algn="l" rtl="0">
              <a:spcBef>
                <a:spcPts val="0"/>
              </a:spcBef>
              <a:spcAft>
                <a:spcPts val="0"/>
              </a:spcAft>
              <a:buClr>
                <a:srgbClr val="FFFF00"/>
              </a:buClr>
              <a:buSzPts val="1900"/>
              <a:buFont typeface="Georgia"/>
              <a:buChar char="●"/>
            </a:pPr>
            <a:r>
              <a:rPr lang="en" sz="1900">
                <a:solidFill>
                  <a:srgbClr val="FFFF00"/>
                </a:solidFill>
                <a:latin typeface="Georgia"/>
                <a:ea typeface="Georgia"/>
                <a:cs typeface="Georgia"/>
                <a:sym typeface="Georgia"/>
              </a:rPr>
              <a:t>Thesis (Working-- you might change it after you read the sources)</a:t>
            </a:r>
            <a:endParaRPr sz="1900">
              <a:solidFill>
                <a:srgbClr val="FFFF00"/>
              </a:solidFill>
              <a:latin typeface="Georgia"/>
              <a:ea typeface="Georgia"/>
              <a:cs typeface="Georgia"/>
              <a:sym typeface="Georgia"/>
            </a:endParaRPr>
          </a:p>
          <a:p>
            <a:pPr marL="914400" lvl="1" indent="-349250" algn="l" rtl="0">
              <a:spcBef>
                <a:spcPts val="0"/>
              </a:spcBef>
              <a:spcAft>
                <a:spcPts val="0"/>
              </a:spcAft>
              <a:buClr>
                <a:srgbClr val="FFFF00"/>
              </a:buClr>
              <a:buSzPts val="1900"/>
              <a:buFont typeface="Georgia"/>
              <a:buChar char="○"/>
            </a:pPr>
            <a:r>
              <a:rPr lang="en" sz="1900">
                <a:solidFill>
                  <a:srgbClr val="FFFF00"/>
                </a:solidFill>
                <a:latin typeface="Georgia"/>
                <a:ea typeface="Georgia"/>
                <a:cs typeface="Georgia"/>
                <a:sym typeface="Georgia"/>
              </a:rPr>
              <a:t>If I had to Write a Thesis right now, even though I haven’t looked at any sources, what would it be?</a:t>
            </a:r>
            <a:endParaRPr>
              <a:solidFill>
                <a:srgbClr val="FFFF00"/>
              </a:solidFill>
            </a:endParaRPr>
          </a:p>
        </p:txBody>
      </p:sp>
      <p:sp>
        <p:nvSpPr>
          <p:cNvPr id="109" name="Google Shape;109;p19"/>
          <p:cNvSpPr txBox="1"/>
          <p:nvPr/>
        </p:nvSpPr>
        <p:spPr>
          <a:xfrm>
            <a:off x="5863375" y="75205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FF0000"/>
                </a:solidFill>
                <a:latin typeface="Impact"/>
                <a:ea typeface="Impact"/>
                <a:cs typeface="Impact"/>
                <a:sym typeface="Impact"/>
              </a:rPr>
              <a:t>Take Note!</a:t>
            </a:r>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3"/>
        <p:cNvGrpSpPr/>
        <p:nvPr/>
      </p:nvGrpSpPr>
      <p:grpSpPr>
        <a:xfrm>
          <a:off x="0" y="0"/>
          <a:ext cx="0" cy="0"/>
          <a:chOff x="0" y="0"/>
          <a:chExt cx="0" cy="0"/>
        </a:xfrm>
      </p:grpSpPr>
      <p:sp>
        <p:nvSpPr>
          <p:cNvPr id="114" name="Google Shape;114;p20"/>
          <p:cNvSpPr txBox="1"/>
          <p:nvPr/>
        </p:nvSpPr>
        <p:spPr>
          <a:xfrm>
            <a:off x="5855275" y="120875"/>
            <a:ext cx="319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graphicFrame>
        <p:nvGraphicFramePr>
          <p:cNvPr id="115" name="Google Shape;115;p20"/>
          <p:cNvGraphicFramePr/>
          <p:nvPr/>
        </p:nvGraphicFramePr>
        <p:xfrm>
          <a:off x="306300" y="4494600"/>
          <a:ext cx="8531400" cy="527000"/>
        </p:xfrm>
        <a:graphic>
          <a:graphicData uri="http://schemas.openxmlformats.org/drawingml/2006/table">
            <a:tbl>
              <a:tblPr>
                <a:noFill/>
                <a:tableStyleId>{DD5F8C5F-CEFA-4589-A7BE-BFEA5202580C}</a:tableStyleId>
              </a:tblPr>
              <a:tblGrid>
                <a:gridCol w="8531400"/>
              </a:tblGrid>
              <a:tr h="527000">
                <a:tc>
                  <a:txBody>
                    <a:bodyPr/>
                    <a:lstStyle/>
                    <a:p>
                      <a:pPr marL="0" lvl="0" indent="0" algn="l" rtl="0">
                        <a:spcBef>
                          <a:spcPts val="0"/>
                        </a:spcBef>
                        <a:spcAft>
                          <a:spcPts val="0"/>
                        </a:spcAft>
                        <a:buNone/>
                      </a:pPr>
                      <a:r>
                        <a:rPr lang="en" sz="1100">
                          <a:solidFill>
                            <a:srgbClr val="FFFF00"/>
                          </a:solidFill>
                          <a:latin typeface="Times New Roman"/>
                          <a:ea typeface="Times New Roman"/>
                          <a:cs typeface="Times New Roman"/>
                          <a:sym typeface="Times New Roman"/>
                        </a:rPr>
                        <a:t>Freitas, Timm. “My BEST Two Tips for Synthesis Thesis Statements | THE GARDEN OF ENGLISH.” </a:t>
                      </a:r>
                      <a:r>
                        <a:rPr lang="en" sz="1100" i="1">
                          <a:solidFill>
                            <a:srgbClr val="FFFF00"/>
                          </a:solidFill>
                          <a:latin typeface="Times New Roman"/>
                          <a:ea typeface="Times New Roman"/>
                          <a:cs typeface="Times New Roman"/>
                          <a:sym typeface="Times New Roman"/>
                        </a:rPr>
                        <a:t>YouTube</a:t>
                      </a:r>
                      <a:r>
                        <a:rPr lang="en" sz="1100">
                          <a:solidFill>
                            <a:srgbClr val="FFFF00"/>
                          </a:solidFill>
                          <a:latin typeface="Times New Roman"/>
                          <a:ea typeface="Times New Roman"/>
                          <a:cs typeface="Times New Roman"/>
                          <a:sym typeface="Times New Roman"/>
                        </a:rPr>
                        <a:t>, 2 May 2022, </a:t>
                      </a:r>
                      <a:r>
                        <a:rPr lang="en" sz="1100" u="sng">
                          <a:solidFill>
                            <a:schemeClr val="hlink"/>
                          </a:solidFill>
                          <a:latin typeface="Times New Roman"/>
                          <a:ea typeface="Times New Roman"/>
                          <a:cs typeface="Times New Roman"/>
                          <a:sym typeface="Times New Roman"/>
                          <a:hlinkClick r:id="rId3"/>
                        </a:rPr>
                        <a:t>https://www.youtube.com/watch?v=dmfzc-G2g00</a:t>
                      </a:r>
                      <a:r>
                        <a:rPr lang="en" sz="1100">
                          <a:solidFill>
                            <a:srgbClr val="FFFF00"/>
                          </a:solidFill>
                          <a:latin typeface="Times New Roman"/>
                          <a:ea typeface="Times New Roman"/>
                          <a:cs typeface="Times New Roman"/>
                          <a:sym typeface="Times New Roman"/>
                        </a:rPr>
                        <a:t>. Accessed 21 June 2022. (Help us Obi-Won. You’re our only hope.)</a:t>
                      </a:r>
                      <a:endParaRPr sz="900">
                        <a:solidFill>
                          <a:srgbClr val="FFFF00"/>
                        </a:solidFill>
                        <a:latin typeface="Times New Roman"/>
                        <a:ea typeface="Times New Roman"/>
                        <a:cs typeface="Times New Roman"/>
                        <a:sym typeface="Times New Roman"/>
                      </a:endParaRPr>
                    </a:p>
                  </a:txBody>
                  <a:tcPr marL="63500" marR="63500" marT="63500" marB="63500">
                    <a:lnL w="12700" cap="flat" cmpd="sng">
                      <a:solidFill>
                        <a:srgbClr val="FFFF00"/>
                      </a:solidFill>
                      <a:prstDash val="solid"/>
                      <a:round/>
                      <a:headEnd type="none" w="sm" len="sm"/>
                      <a:tailEnd type="none" w="sm" len="sm"/>
                    </a:lnL>
                    <a:lnR w="12700" cap="flat" cmpd="sng">
                      <a:solidFill>
                        <a:srgbClr val="FFFF00"/>
                      </a:solidFill>
                      <a:prstDash val="solid"/>
                      <a:round/>
                      <a:headEnd type="none" w="sm" len="sm"/>
                      <a:tailEnd type="none" w="sm" len="sm"/>
                    </a:lnR>
                    <a:lnT w="12700" cap="flat" cmpd="sng">
                      <a:solidFill>
                        <a:srgbClr val="FFFF00"/>
                      </a:solidFill>
                      <a:prstDash val="solid"/>
                      <a:round/>
                      <a:headEnd type="none" w="sm" len="sm"/>
                      <a:tailEnd type="none" w="sm" len="sm"/>
                    </a:lnT>
                    <a:lnB w="12700" cap="flat" cmpd="sng">
                      <a:solidFill>
                        <a:srgbClr val="FFFF00"/>
                      </a:solidFill>
                      <a:prstDash val="solid"/>
                      <a:round/>
                      <a:headEnd type="none" w="sm" len="sm"/>
                      <a:tailEnd type="none" w="sm" len="sm"/>
                    </a:lnB>
                  </a:tcPr>
                </a:tc>
              </a:tr>
            </a:tbl>
          </a:graphicData>
        </a:graphic>
      </p:graphicFrame>
      <p:sp>
        <p:nvSpPr>
          <p:cNvPr id="116" name="Google Shape;116;p20"/>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7" name="Google Shape;117;p20"/>
          <p:cNvSpPr txBox="1"/>
          <p:nvPr/>
        </p:nvSpPr>
        <p:spPr>
          <a:xfrm>
            <a:off x="0" y="691488"/>
            <a:ext cx="9144000" cy="3848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FFFF00"/>
              </a:buClr>
              <a:buSzPts val="1400"/>
              <a:buFont typeface="Droid Serif"/>
              <a:buChar char="★"/>
            </a:pPr>
            <a:r>
              <a:rPr lang="en" b="1">
                <a:solidFill>
                  <a:srgbClr val="FFFF00"/>
                </a:solidFill>
                <a:latin typeface="Droid Serif"/>
                <a:ea typeface="Droid Serif"/>
                <a:cs typeface="Droid Serif"/>
                <a:sym typeface="Droid Serif"/>
              </a:rPr>
              <a:t>Template 1</a:t>
            </a:r>
            <a:r>
              <a:rPr lang="en">
                <a:solidFill>
                  <a:srgbClr val="FFFF00"/>
                </a:solidFill>
                <a:latin typeface="Droid Serif"/>
                <a:ea typeface="Droid Serif"/>
                <a:cs typeface="Droid Serif"/>
                <a:sym typeface="Droid Serif"/>
              </a:rPr>
              <a:t> (Closed) </a:t>
            </a:r>
            <a:endParaRPr>
              <a:solidFill>
                <a:srgbClr val="FFFF00"/>
              </a:solidFill>
              <a:latin typeface="Droid Serif"/>
              <a:ea typeface="Droid Serif"/>
              <a:cs typeface="Droid Serif"/>
              <a:sym typeface="Droid Serif"/>
            </a:endParaRPr>
          </a:p>
          <a:p>
            <a:pPr marL="914400" lvl="1" indent="-317500" algn="l" rtl="0">
              <a:spcBef>
                <a:spcPts val="0"/>
              </a:spcBef>
              <a:spcAft>
                <a:spcPts val="0"/>
              </a:spcAft>
              <a:buClr>
                <a:srgbClr val="FFFF00"/>
              </a:buClr>
              <a:buSzPts val="1400"/>
              <a:buFont typeface="Droid Serif"/>
              <a:buChar char="○"/>
            </a:pPr>
            <a:r>
              <a:rPr lang="en">
                <a:solidFill>
                  <a:srgbClr val="FFFF00"/>
                </a:solidFill>
                <a:latin typeface="Droid Serif"/>
                <a:ea typeface="Droid Serif"/>
                <a:cs typeface="Droid Serif"/>
                <a:sym typeface="Droid Serif"/>
              </a:rPr>
              <a:t>(Claim about topic) because (list reason(s)).</a:t>
            </a:r>
            <a:endParaRPr>
              <a:solidFill>
                <a:srgbClr val="FFFF00"/>
              </a:solidFill>
              <a:latin typeface="Droid Serif"/>
              <a:ea typeface="Droid Serif"/>
              <a:cs typeface="Droid Serif"/>
              <a:sym typeface="Droid Serif"/>
            </a:endParaRPr>
          </a:p>
          <a:p>
            <a:pPr marL="457200" lvl="0" indent="0" algn="l" rtl="0">
              <a:spcBef>
                <a:spcPts val="0"/>
              </a:spcBef>
              <a:spcAft>
                <a:spcPts val="0"/>
              </a:spcAft>
              <a:buNone/>
            </a:pPr>
            <a:endParaRPr>
              <a:solidFill>
                <a:srgbClr val="FFFF00"/>
              </a:solidFill>
              <a:latin typeface="Droid Serif"/>
              <a:ea typeface="Droid Serif"/>
              <a:cs typeface="Droid Serif"/>
              <a:sym typeface="Droid Serif"/>
            </a:endParaRPr>
          </a:p>
          <a:p>
            <a:pPr marL="457200" lvl="0" indent="-317500" algn="l" rtl="0">
              <a:spcBef>
                <a:spcPts val="0"/>
              </a:spcBef>
              <a:spcAft>
                <a:spcPts val="0"/>
              </a:spcAft>
              <a:buClr>
                <a:srgbClr val="FFFF00"/>
              </a:buClr>
              <a:buSzPts val="1400"/>
              <a:buFont typeface="Droid Serif"/>
              <a:buChar char="★"/>
            </a:pPr>
            <a:r>
              <a:rPr lang="en" b="1">
                <a:solidFill>
                  <a:srgbClr val="FFFF00"/>
                </a:solidFill>
                <a:latin typeface="Droid Serif"/>
                <a:ea typeface="Droid Serif"/>
                <a:cs typeface="Droid Serif"/>
                <a:sym typeface="Droid Serif"/>
              </a:rPr>
              <a:t>Template 2 </a:t>
            </a:r>
            <a:r>
              <a:rPr lang="en">
                <a:solidFill>
                  <a:srgbClr val="FFFF00"/>
                </a:solidFill>
                <a:latin typeface="Droid Serif"/>
                <a:ea typeface="Droid Serif"/>
                <a:cs typeface="Droid Serif"/>
                <a:sym typeface="Droid Serif"/>
              </a:rPr>
              <a:t>(Open) </a:t>
            </a:r>
            <a:endParaRPr>
              <a:solidFill>
                <a:srgbClr val="FFFF00"/>
              </a:solidFill>
              <a:latin typeface="Droid Serif"/>
              <a:ea typeface="Droid Serif"/>
              <a:cs typeface="Droid Serif"/>
              <a:sym typeface="Droid Serif"/>
            </a:endParaRPr>
          </a:p>
          <a:p>
            <a:pPr marL="914400" lvl="1" indent="-317500" algn="l" rtl="0">
              <a:spcBef>
                <a:spcPts val="0"/>
              </a:spcBef>
              <a:spcAft>
                <a:spcPts val="0"/>
              </a:spcAft>
              <a:buClr>
                <a:srgbClr val="FFFF00"/>
              </a:buClr>
              <a:buSzPts val="1400"/>
              <a:buFont typeface="Droid Serif"/>
              <a:buChar char="○"/>
            </a:pPr>
            <a:r>
              <a:rPr lang="en">
                <a:solidFill>
                  <a:srgbClr val="FFFF00"/>
                </a:solidFill>
                <a:latin typeface="Droid Serif"/>
                <a:ea typeface="Droid Serif"/>
                <a:cs typeface="Droid Serif"/>
                <a:sym typeface="Droid Serif"/>
              </a:rPr>
              <a:t>(Claim(s) about topic) because (list unifying idea/reason). </a:t>
            </a:r>
            <a:endParaRPr>
              <a:solidFill>
                <a:srgbClr val="FFFF00"/>
              </a:solidFill>
              <a:latin typeface="Droid Serif"/>
              <a:ea typeface="Droid Serif"/>
              <a:cs typeface="Droid Serif"/>
              <a:sym typeface="Droid Serif"/>
            </a:endParaRPr>
          </a:p>
          <a:p>
            <a:pPr marL="457200" lvl="0" indent="0" algn="l" rtl="0">
              <a:spcBef>
                <a:spcPts val="0"/>
              </a:spcBef>
              <a:spcAft>
                <a:spcPts val="0"/>
              </a:spcAft>
              <a:buNone/>
            </a:pPr>
            <a:endParaRPr>
              <a:solidFill>
                <a:srgbClr val="FFFF00"/>
              </a:solidFill>
              <a:latin typeface="Droid Serif"/>
              <a:ea typeface="Droid Serif"/>
              <a:cs typeface="Droid Serif"/>
              <a:sym typeface="Droid Serif"/>
            </a:endParaRPr>
          </a:p>
          <a:p>
            <a:pPr marL="457200" lvl="0" indent="-317500" algn="l" rtl="0">
              <a:spcBef>
                <a:spcPts val="0"/>
              </a:spcBef>
              <a:spcAft>
                <a:spcPts val="0"/>
              </a:spcAft>
              <a:buClr>
                <a:srgbClr val="FFFF00"/>
              </a:buClr>
              <a:buSzPts val="1400"/>
              <a:buFont typeface="Droid Serif"/>
              <a:buChar char="★"/>
            </a:pPr>
            <a:r>
              <a:rPr lang="en" b="1">
                <a:solidFill>
                  <a:srgbClr val="FFFF00"/>
                </a:solidFill>
                <a:latin typeface="Droid Serif"/>
                <a:ea typeface="Droid Serif"/>
                <a:cs typeface="Droid Serif"/>
                <a:sym typeface="Droid Serif"/>
              </a:rPr>
              <a:t>Template 3 </a:t>
            </a:r>
            <a:r>
              <a:rPr lang="en">
                <a:solidFill>
                  <a:srgbClr val="FFFF00"/>
                </a:solidFill>
                <a:latin typeface="Droid Serif"/>
                <a:ea typeface="Droid Serif"/>
                <a:cs typeface="Droid Serif"/>
                <a:sym typeface="Droid Serif"/>
              </a:rPr>
              <a:t>(Open) </a:t>
            </a:r>
            <a:endParaRPr>
              <a:solidFill>
                <a:srgbClr val="FFFF00"/>
              </a:solidFill>
              <a:latin typeface="Droid Serif"/>
              <a:ea typeface="Droid Serif"/>
              <a:cs typeface="Droid Serif"/>
              <a:sym typeface="Droid Serif"/>
            </a:endParaRPr>
          </a:p>
          <a:p>
            <a:pPr marL="914400" lvl="1" indent="-317500" algn="l" rtl="0">
              <a:spcBef>
                <a:spcPts val="0"/>
              </a:spcBef>
              <a:spcAft>
                <a:spcPts val="0"/>
              </a:spcAft>
              <a:buClr>
                <a:srgbClr val="FFFF00"/>
              </a:buClr>
              <a:buSzPts val="1400"/>
              <a:buFont typeface="Droid Serif"/>
              <a:buChar char="○"/>
            </a:pPr>
            <a:r>
              <a:rPr lang="en">
                <a:solidFill>
                  <a:srgbClr val="FFFF00"/>
                </a:solidFill>
                <a:latin typeface="Droid Serif"/>
                <a:ea typeface="Droid Serif"/>
                <a:cs typeface="Droid Serif"/>
                <a:sym typeface="Droid Serif"/>
              </a:rPr>
              <a:t>(Concession/counter argument language) (concession/counter claim), (claim about topic you will prove).</a:t>
            </a:r>
            <a:endParaRPr>
              <a:solidFill>
                <a:srgbClr val="FFFF00"/>
              </a:solidFill>
              <a:latin typeface="Droid Serif"/>
              <a:ea typeface="Droid Serif"/>
              <a:cs typeface="Droid Serif"/>
              <a:sym typeface="Droid Serif"/>
            </a:endParaRPr>
          </a:p>
          <a:p>
            <a:pPr marL="457200" lvl="0" indent="0" algn="l" rtl="0">
              <a:spcBef>
                <a:spcPts val="0"/>
              </a:spcBef>
              <a:spcAft>
                <a:spcPts val="0"/>
              </a:spcAft>
              <a:buNone/>
            </a:pPr>
            <a:endParaRPr>
              <a:solidFill>
                <a:srgbClr val="FFFF00"/>
              </a:solidFill>
              <a:latin typeface="Droid Serif"/>
              <a:ea typeface="Droid Serif"/>
              <a:cs typeface="Droid Serif"/>
              <a:sym typeface="Droid Serif"/>
            </a:endParaRPr>
          </a:p>
          <a:p>
            <a:pPr marL="457200" lvl="0" indent="-317500" algn="l" rtl="0">
              <a:spcBef>
                <a:spcPts val="0"/>
              </a:spcBef>
              <a:spcAft>
                <a:spcPts val="0"/>
              </a:spcAft>
              <a:buClr>
                <a:srgbClr val="FFFF00"/>
              </a:buClr>
              <a:buSzPts val="1400"/>
              <a:buFont typeface="Droid Serif"/>
              <a:buChar char="★"/>
            </a:pPr>
            <a:r>
              <a:rPr lang="en" b="1">
                <a:solidFill>
                  <a:srgbClr val="FFFF00"/>
                </a:solidFill>
                <a:latin typeface="Droid Serif"/>
                <a:ea typeface="Droid Serif"/>
                <a:cs typeface="Droid Serif"/>
                <a:sym typeface="Droid Serif"/>
              </a:rPr>
              <a:t>Template 4 </a:t>
            </a:r>
            <a:r>
              <a:rPr lang="en">
                <a:solidFill>
                  <a:srgbClr val="FFFF00"/>
                </a:solidFill>
                <a:latin typeface="Droid Serif"/>
                <a:ea typeface="Droid Serif"/>
                <a:cs typeface="Droid Serif"/>
                <a:sym typeface="Droid Serif"/>
              </a:rPr>
              <a:t>(Closed) </a:t>
            </a:r>
            <a:endParaRPr>
              <a:solidFill>
                <a:srgbClr val="FFFF00"/>
              </a:solidFill>
              <a:latin typeface="Droid Serif"/>
              <a:ea typeface="Droid Serif"/>
              <a:cs typeface="Droid Serif"/>
              <a:sym typeface="Droid Serif"/>
            </a:endParaRPr>
          </a:p>
          <a:p>
            <a:pPr marL="914400" lvl="1" indent="-317500" algn="l" rtl="0">
              <a:spcBef>
                <a:spcPts val="0"/>
              </a:spcBef>
              <a:spcAft>
                <a:spcPts val="0"/>
              </a:spcAft>
              <a:buClr>
                <a:srgbClr val="FFFF00"/>
              </a:buClr>
              <a:buSzPts val="1400"/>
              <a:buFont typeface="Droid Serif"/>
              <a:buChar char="○"/>
            </a:pPr>
            <a:r>
              <a:rPr lang="en">
                <a:solidFill>
                  <a:srgbClr val="FFFF00"/>
                </a:solidFill>
                <a:latin typeface="Droid Serif"/>
                <a:ea typeface="Droid Serif"/>
                <a:cs typeface="Droid Serif"/>
                <a:sym typeface="Droid Serif"/>
              </a:rPr>
              <a:t>(Concession/counter argument language) (concession/counter claim), (claim about topic you will prove) because (unifying idea/reason(s)). </a:t>
            </a:r>
            <a:endParaRPr>
              <a:solidFill>
                <a:srgbClr val="FFFF00"/>
              </a:solidFill>
              <a:latin typeface="Droid Serif"/>
              <a:ea typeface="Droid Serif"/>
              <a:cs typeface="Droid Serif"/>
              <a:sym typeface="Droid Serif"/>
            </a:endParaRPr>
          </a:p>
          <a:p>
            <a:pPr marL="457200" lvl="0" indent="0" algn="l" rtl="0">
              <a:spcBef>
                <a:spcPts val="0"/>
              </a:spcBef>
              <a:spcAft>
                <a:spcPts val="0"/>
              </a:spcAft>
              <a:buNone/>
            </a:pPr>
            <a:endParaRPr b="1">
              <a:solidFill>
                <a:srgbClr val="FFFF00"/>
              </a:solidFill>
              <a:latin typeface="Droid Serif"/>
              <a:ea typeface="Droid Serif"/>
              <a:cs typeface="Droid Serif"/>
              <a:sym typeface="Droid Serif"/>
            </a:endParaRPr>
          </a:p>
          <a:p>
            <a:pPr marL="457200" lvl="0" indent="-317500" algn="l" rtl="0">
              <a:spcBef>
                <a:spcPts val="0"/>
              </a:spcBef>
              <a:spcAft>
                <a:spcPts val="0"/>
              </a:spcAft>
              <a:buClr>
                <a:srgbClr val="FFFF00"/>
              </a:buClr>
              <a:buSzPts val="1400"/>
              <a:buFont typeface="Droid Serif"/>
              <a:buChar char="★"/>
            </a:pPr>
            <a:r>
              <a:rPr lang="en" b="1">
                <a:solidFill>
                  <a:srgbClr val="FFFF00"/>
                </a:solidFill>
                <a:latin typeface="Droid Serif"/>
                <a:ea typeface="Droid Serif"/>
                <a:cs typeface="Droid Serif"/>
                <a:sym typeface="Droid Serif"/>
              </a:rPr>
              <a:t>Template 5</a:t>
            </a:r>
            <a:r>
              <a:rPr lang="en">
                <a:solidFill>
                  <a:srgbClr val="FFFF00"/>
                </a:solidFill>
                <a:latin typeface="Droid Serif"/>
                <a:ea typeface="Droid Serif"/>
                <a:cs typeface="Droid Serif"/>
                <a:sym typeface="Droid Serif"/>
              </a:rPr>
              <a:t> (open) </a:t>
            </a:r>
            <a:endParaRPr>
              <a:solidFill>
                <a:srgbClr val="FFFF00"/>
              </a:solidFill>
              <a:latin typeface="Droid Serif"/>
              <a:ea typeface="Droid Serif"/>
              <a:cs typeface="Droid Serif"/>
              <a:sym typeface="Droid Serif"/>
            </a:endParaRPr>
          </a:p>
          <a:p>
            <a:pPr marL="914400" lvl="1" indent="-317500" algn="l" rtl="0">
              <a:spcBef>
                <a:spcPts val="0"/>
              </a:spcBef>
              <a:spcAft>
                <a:spcPts val="0"/>
              </a:spcAft>
              <a:buClr>
                <a:srgbClr val="FFFF00"/>
              </a:buClr>
              <a:buSzPts val="1400"/>
              <a:buChar char="○"/>
            </a:pPr>
            <a:r>
              <a:rPr lang="en">
                <a:solidFill>
                  <a:srgbClr val="FFFF00"/>
                </a:solidFill>
                <a:latin typeface="Droid Serif"/>
                <a:ea typeface="Droid Serif"/>
                <a:cs typeface="Droid Serif"/>
                <a:sym typeface="Droid Serif"/>
              </a:rPr>
              <a:t>Since (concession/counter claim), and (insert another counterclaim); however, (claim about topic you will prove) because (unifying idea/reason).</a:t>
            </a:r>
            <a:r>
              <a:rPr lang="en">
                <a:solidFill>
                  <a:srgbClr val="FFFF00"/>
                </a:solidFill>
              </a:rPr>
              <a:t> </a:t>
            </a:r>
            <a:endParaRPr>
              <a:solidFill>
                <a:srgbClr val="FFFF00"/>
              </a:solidFill>
            </a:endParaRPr>
          </a:p>
        </p:txBody>
      </p:sp>
      <p:sp>
        <p:nvSpPr>
          <p:cNvPr id="118" name="Google Shape;118;p20"/>
          <p:cNvSpPr txBox="1"/>
          <p:nvPr/>
        </p:nvSpPr>
        <p:spPr>
          <a:xfrm>
            <a:off x="349175" y="134300"/>
            <a:ext cx="83532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rgbClr val="FFFF00"/>
                </a:solidFill>
                <a:latin typeface="Droid Serif"/>
                <a:ea typeface="Droid Serif"/>
                <a:cs typeface="Droid Serif"/>
                <a:sym typeface="Droid Serif"/>
              </a:rPr>
              <a:t>These are the thesis templates you are looking for.</a:t>
            </a:r>
            <a:endParaRPr sz="2500" b="1">
              <a:solidFill>
                <a:srgbClr val="FFFF00"/>
              </a:solidFill>
              <a:latin typeface="Droid Serif"/>
              <a:ea typeface="Droid Serif"/>
              <a:cs typeface="Droid Serif"/>
              <a:sym typeface="Droid Serif"/>
            </a:endParaRPr>
          </a:p>
        </p:txBody>
      </p:sp>
      <p:sp>
        <p:nvSpPr>
          <p:cNvPr id="119" name="Google Shape;119;p20"/>
          <p:cNvSpPr txBox="1"/>
          <p:nvPr/>
        </p:nvSpPr>
        <p:spPr>
          <a:xfrm>
            <a:off x="5855275" y="805775"/>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FF0000"/>
                </a:solidFill>
                <a:latin typeface="Impact"/>
                <a:ea typeface="Impact"/>
                <a:cs typeface="Impact"/>
                <a:sym typeface="Impact"/>
              </a:rPr>
              <a:t>Take Note!</a:t>
            </a:r>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p21"/>
          <p:cNvSpPr txBox="1"/>
          <p:nvPr/>
        </p:nvSpPr>
        <p:spPr>
          <a:xfrm>
            <a:off x="134300" y="174575"/>
            <a:ext cx="8850000" cy="4770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sz="1900">
                <a:solidFill>
                  <a:srgbClr val="FFFF00"/>
                </a:solidFill>
                <a:latin typeface="Droid Serif"/>
                <a:ea typeface="Droid Serif"/>
                <a:cs typeface="Droid Serif"/>
                <a:sym typeface="Droid Serif"/>
              </a:rPr>
              <a:t>Getting  Information out of the sources</a:t>
            </a:r>
            <a:endParaRPr sz="1900">
              <a:solidFill>
                <a:srgbClr val="FFFF00"/>
              </a:solidFill>
              <a:latin typeface="Droid Serif"/>
              <a:ea typeface="Droid Serif"/>
              <a:cs typeface="Droid Serif"/>
              <a:sym typeface="Droid Serif"/>
            </a:endParaRPr>
          </a:p>
        </p:txBody>
      </p:sp>
      <p:sp>
        <p:nvSpPr>
          <p:cNvPr id="125" name="Google Shape;125;p21"/>
          <p:cNvSpPr txBox="1"/>
          <p:nvPr/>
        </p:nvSpPr>
        <p:spPr>
          <a:xfrm>
            <a:off x="214975" y="899775"/>
            <a:ext cx="8648400" cy="6312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sz="2900">
              <a:solidFill>
                <a:srgbClr val="FFFF00"/>
              </a:solidFill>
              <a:latin typeface="Droid Serif"/>
              <a:ea typeface="Droid Serif"/>
              <a:cs typeface="Droid Serif"/>
              <a:sym typeface="Droid Serif"/>
            </a:endParaRPr>
          </a:p>
        </p:txBody>
      </p:sp>
      <p:sp>
        <p:nvSpPr>
          <p:cNvPr id="126" name="Google Shape;126;p21"/>
          <p:cNvSpPr txBox="1"/>
          <p:nvPr/>
        </p:nvSpPr>
        <p:spPr>
          <a:xfrm>
            <a:off x="0" y="899775"/>
            <a:ext cx="9144000" cy="4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900">
              <a:solidFill>
                <a:srgbClr val="FFFF00"/>
              </a:solidFill>
              <a:latin typeface="Georgia"/>
              <a:ea typeface="Georgia"/>
              <a:cs typeface="Georgia"/>
              <a:sym typeface="Georgia"/>
            </a:endParaRPr>
          </a:p>
          <a:p>
            <a:pPr marL="0" lvl="0" indent="0" algn="l" rtl="0">
              <a:spcBef>
                <a:spcPts val="0"/>
              </a:spcBef>
              <a:spcAft>
                <a:spcPts val="0"/>
              </a:spcAft>
              <a:buNone/>
            </a:pPr>
            <a:r>
              <a:rPr lang="en" sz="1700">
                <a:solidFill>
                  <a:srgbClr val="FFFF00"/>
                </a:solidFill>
                <a:latin typeface="Droid Serif"/>
                <a:ea typeface="Droid Serif"/>
                <a:cs typeface="Droid Serif"/>
                <a:sym typeface="Droid Serif"/>
              </a:rPr>
              <a:t>While reading the sources, mark (+)  for things that may support your argument (–) for things that you may use as a concession. Highlight any SUPER quotes or blurbs.  Your quotes should never be more than a sentence long, but if something is said well, USE IT.</a:t>
            </a:r>
            <a:endParaRPr sz="1700">
              <a:solidFill>
                <a:srgbClr val="FFFF00"/>
              </a:solidFill>
              <a:latin typeface="Droid Serif"/>
              <a:ea typeface="Droid Serif"/>
              <a:cs typeface="Droid Serif"/>
              <a:sym typeface="Droid Serif"/>
            </a:endParaRPr>
          </a:p>
          <a:p>
            <a:pPr marL="0" lvl="0" indent="0" algn="l" rtl="0">
              <a:spcBef>
                <a:spcPts val="0"/>
              </a:spcBef>
              <a:spcAft>
                <a:spcPts val="0"/>
              </a:spcAft>
              <a:buNone/>
            </a:pPr>
            <a:endParaRPr sz="1700">
              <a:solidFill>
                <a:srgbClr val="FFFF00"/>
              </a:solidFill>
              <a:latin typeface="Droid Serif"/>
              <a:ea typeface="Droid Serif"/>
              <a:cs typeface="Droid Serif"/>
              <a:sym typeface="Droid Serif"/>
            </a:endParaRPr>
          </a:p>
          <a:p>
            <a:pPr marL="0" lvl="0" indent="0" algn="l" rtl="0">
              <a:lnSpc>
                <a:spcPct val="115000"/>
              </a:lnSpc>
              <a:spcBef>
                <a:spcPts val="0"/>
              </a:spcBef>
              <a:spcAft>
                <a:spcPts val="0"/>
              </a:spcAft>
              <a:buNone/>
            </a:pPr>
            <a:r>
              <a:rPr lang="en" sz="1700">
                <a:solidFill>
                  <a:srgbClr val="FFFF00"/>
                </a:solidFill>
                <a:latin typeface="Droid Serif"/>
                <a:ea typeface="Droid Serif"/>
                <a:cs typeface="Droid Serif"/>
                <a:sym typeface="Droid Serif"/>
              </a:rPr>
              <a:t>Remember, think about your audience and what would matter to them...</a:t>
            </a:r>
            <a:endParaRPr sz="1700">
              <a:solidFill>
                <a:srgbClr val="FFFF00"/>
              </a:solidFill>
              <a:latin typeface="Droid Serif"/>
              <a:ea typeface="Droid Serif"/>
              <a:cs typeface="Droid Serif"/>
              <a:sym typeface="Droid Serif"/>
            </a:endParaRPr>
          </a:p>
          <a:p>
            <a:pPr marL="0" lvl="0" indent="0" algn="l" rtl="0">
              <a:spcBef>
                <a:spcPts val="1600"/>
              </a:spcBef>
              <a:spcAft>
                <a:spcPts val="0"/>
              </a:spcAft>
              <a:buNone/>
            </a:pPr>
            <a:r>
              <a:rPr lang="en" sz="1700">
                <a:solidFill>
                  <a:srgbClr val="FFFF00"/>
                </a:solidFill>
                <a:latin typeface="Droid Serif"/>
                <a:ea typeface="Droid Serif"/>
                <a:cs typeface="Droid Serif"/>
                <a:sym typeface="Droid Serif"/>
              </a:rPr>
              <a:t>For each source, consider the following:</a:t>
            </a:r>
            <a:endParaRPr sz="1700">
              <a:solidFill>
                <a:srgbClr val="FFFF00"/>
              </a:solidFill>
              <a:latin typeface="Droid Serif"/>
              <a:ea typeface="Droid Serif"/>
              <a:cs typeface="Droid Serif"/>
              <a:sym typeface="Droid Serif"/>
            </a:endParaRPr>
          </a:p>
          <a:p>
            <a:pPr marL="0" lvl="0" indent="0" algn="l" rtl="0">
              <a:spcBef>
                <a:spcPts val="0"/>
              </a:spcBef>
              <a:spcAft>
                <a:spcPts val="0"/>
              </a:spcAft>
              <a:buNone/>
            </a:pPr>
            <a:endParaRPr sz="1700">
              <a:solidFill>
                <a:srgbClr val="FFFF00"/>
              </a:solidFill>
              <a:latin typeface="Droid Serif"/>
              <a:ea typeface="Droid Serif"/>
              <a:cs typeface="Droid Serif"/>
              <a:sym typeface="Droid Serif"/>
            </a:endParaRPr>
          </a:p>
          <a:p>
            <a:pPr marL="457200" lvl="0" indent="-336550" algn="l" rtl="0">
              <a:spcBef>
                <a:spcPts val="0"/>
              </a:spcBef>
              <a:spcAft>
                <a:spcPts val="0"/>
              </a:spcAft>
              <a:buClr>
                <a:srgbClr val="FFFF00"/>
              </a:buClr>
              <a:buSzPts val="1700"/>
              <a:buFont typeface="Droid Serif"/>
              <a:buChar char="●"/>
            </a:pPr>
            <a:r>
              <a:rPr lang="en" sz="1700" b="1">
                <a:solidFill>
                  <a:srgbClr val="FFFF00"/>
                </a:solidFill>
                <a:latin typeface="Droid Serif"/>
                <a:ea typeface="Droid Serif"/>
                <a:cs typeface="Droid Serif"/>
                <a:sym typeface="Droid Serif"/>
              </a:rPr>
              <a:t>How could it support my argument or provide a counter to my argument?  </a:t>
            </a:r>
            <a:endParaRPr sz="1700" b="1">
              <a:solidFill>
                <a:srgbClr val="FFFF00"/>
              </a:solidFill>
              <a:latin typeface="Droid Serif"/>
              <a:ea typeface="Droid Serif"/>
              <a:cs typeface="Droid Serif"/>
              <a:sym typeface="Droid Serif"/>
            </a:endParaRPr>
          </a:p>
          <a:p>
            <a:pPr marL="457200" lvl="0" indent="-336550" algn="l" rtl="0">
              <a:spcBef>
                <a:spcPts val="0"/>
              </a:spcBef>
              <a:spcAft>
                <a:spcPts val="0"/>
              </a:spcAft>
              <a:buClr>
                <a:srgbClr val="FFFF00"/>
              </a:buClr>
              <a:buSzPts val="1700"/>
              <a:buFont typeface="Droid Serif"/>
              <a:buChar char="●"/>
            </a:pPr>
            <a:r>
              <a:rPr lang="en" sz="1700" b="1">
                <a:solidFill>
                  <a:srgbClr val="FFFF00"/>
                </a:solidFill>
                <a:latin typeface="Droid Serif"/>
                <a:ea typeface="Droid Serif"/>
                <a:cs typeface="Droid Serif"/>
                <a:sym typeface="Droid Serif"/>
              </a:rPr>
              <a:t>Anything quotable? </a:t>
            </a:r>
            <a:endParaRPr sz="1700" b="1">
              <a:solidFill>
                <a:srgbClr val="FFFF00"/>
              </a:solidFill>
              <a:latin typeface="Droid Serif"/>
              <a:ea typeface="Droid Serif"/>
              <a:cs typeface="Droid Serif"/>
              <a:sym typeface="Droid Serif"/>
            </a:endParaRPr>
          </a:p>
          <a:p>
            <a:pPr marL="457200" lvl="0" indent="-336550" algn="l" rtl="0">
              <a:spcBef>
                <a:spcPts val="0"/>
              </a:spcBef>
              <a:spcAft>
                <a:spcPts val="0"/>
              </a:spcAft>
              <a:buClr>
                <a:srgbClr val="FFFF00"/>
              </a:buClr>
              <a:buSzPts val="1700"/>
              <a:buFont typeface="Droid Serif"/>
              <a:buChar char="●"/>
            </a:pPr>
            <a:r>
              <a:rPr lang="en" sz="1700" b="1">
                <a:solidFill>
                  <a:srgbClr val="FFFF00"/>
                </a:solidFill>
                <a:latin typeface="Droid Serif"/>
                <a:ea typeface="Droid Serif"/>
                <a:cs typeface="Droid Serif"/>
                <a:sym typeface="Droid Serif"/>
              </a:rPr>
              <a:t>Will I use this source? (as soon as you decide a source isn’t useable-- stop reading and move on!)</a:t>
            </a:r>
            <a:endParaRPr sz="1700" b="1">
              <a:solidFill>
                <a:srgbClr val="FFFF00"/>
              </a:solidFill>
              <a:latin typeface="Droid Serif"/>
              <a:ea typeface="Droid Serif"/>
              <a:cs typeface="Droid Serif"/>
              <a:sym typeface="Droid Serif"/>
            </a:endParaRPr>
          </a:p>
          <a:p>
            <a:pPr marL="0" lvl="0" indent="0" algn="l" rtl="0">
              <a:spcBef>
                <a:spcPts val="0"/>
              </a:spcBef>
              <a:spcAft>
                <a:spcPts val="0"/>
              </a:spcAft>
              <a:buNone/>
            </a:pPr>
            <a:endParaRPr>
              <a:solidFill>
                <a:srgbClr val="FFFF00"/>
              </a:solidFill>
            </a:endParaRPr>
          </a:p>
        </p:txBody>
      </p:sp>
      <p:sp>
        <p:nvSpPr>
          <p:cNvPr id="127" name="Google Shape;127;p21"/>
          <p:cNvSpPr txBox="1"/>
          <p:nvPr/>
        </p:nvSpPr>
        <p:spPr>
          <a:xfrm>
            <a:off x="5130050" y="174575"/>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FF0000"/>
                </a:solidFill>
                <a:latin typeface="Impact"/>
                <a:ea typeface="Impact"/>
                <a:cs typeface="Impact"/>
                <a:sym typeface="Impact"/>
              </a:rPr>
              <a:t>Take Note!</a:t>
            </a:r>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3184</Words>
  <Application>Microsoft Macintosh PowerPoint</Application>
  <PresentationFormat>On-screen Show (16:9)</PresentationFormat>
  <Paragraphs>412</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Garamond</vt:lpstr>
      <vt:lpstr>Permanent Marker</vt:lpstr>
      <vt:lpstr>Merriweather</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Sandra Effinger</cp:lastModifiedBy>
  <cp:revision>1</cp:revision>
  <dcterms:modified xsi:type="dcterms:W3CDTF">2023-04-27T06:59:56Z</dcterms:modified>
</cp:coreProperties>
</file>